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5" d="100"/>
          <a:sy n="85" d="100"/>
        </p:scale>
        <p:origin x="499"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7EEB4-4045-D048-E58D-922BDC761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58DD4E-B6D1-15E4-7BB5-071241CAAF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707F46-9693-85AC-9777-EE1482588D5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51F1D4A-D93F-ADA3-5917-AFD55C7FA3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893E3-9749-805A-F3C0-C889B6485D40}"/>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67115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7026-6900-3B8B-2DDD-719FA312DC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2D6879-42F3-1F9C-6CBE-83C02DB512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563018-430F-CFA8-B5A6-6FE5F6F70D7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09DC4D20-DA69-C124-0785-53D776A6B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93C0B0-846D-9FD8-8558-56C8B375F6F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2557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C80C2C-CD75-A1C9-D00B-5EA11D8E0E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FD9235-E912-3BA2-5798-F8FB1EFCD2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2A466-BE28-A002-96D0-D3AE928ECF26}"/>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C110FD4C-9871-795E-034F-86959CBE1F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A30BC-94E7-F87A-FB86-9A2AC6CAC775}"/>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2472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993C-F1A2-726A-E2F6-E518EFF3E8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4603CD-7E41-AF60-2227-71372D976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5EA6FB-4BA1-4D4D-FB1B-D490A982ECE5}"/>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6E676C98-25DC-7BDD-B881-34A8BD02B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47252-99B1-91E8-E779-5F896D9128D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60553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3A11-6326-3856-6C07-F80A538EC6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DC53BC-7277-BA0B-6FC7-02BA4AE659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FAF7A4-32E7-2875-9BC9-9D09EC91A0E4}"/>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AC8D5AFF-3F15-80FF-E02C-81729DBDC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5E354-A0AD-CB03-B433-C2491BB11FC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245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A2B8D-4889-DC02-3026-298149AE2B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2652EB-9B43-E9F2-356F-23CAF98A0C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AF718-52A2-4295-134D-1A047AD872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9F5D33-8ACE-B013-A1D7-27939630FBAA}"/>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49B6A1C4-F6F6-BBF4-180B-EC832F9A85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76CCBD-5333-247B-9D7A-403F81EF65D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899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F015E-0B31-8C89-63C2-BBAEE1B232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F814EE-ED58-1D84-7CA6-27A6FE4EF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BB21C0-5297-5FD2-34EF-57A1260A1B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CE3DBD-AD73-E53C-68D6-3BB2B8ECB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792DF4-AAC1-3EBD-7E84-C80278E5D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ADE93D-2CAE-EFAF-6F67-2EF529BF4ED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8" name="Footer Placeholder 7">
            <a:extLst>
              <a:ext uri="{FF2B5EF4-FFF2-40B4-BE49-F238E27FC236}">
                <a16:creationId xmlns:a16="http://schemas.microsoft.com/office/drawing/2014/main" id="{D8B79B66-4DE4-5709-0517-35C7D1758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58949F-7063-8485-3A1F-A56185504187}"/>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200915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A7FC-FF73-B76C-9B94-0827B3CFD2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D28799-710B-F054-DE11-14A4490480B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4" name="Footer Placeholder 3">
            <a:extLst>
              <a:ext uri="{FF2B5EF4-FFF2-40B4-BE49-F238E27FC236}">
                <a16:creationId xmlns:a16="http://schemas.microsoft.com/office/drawing/2014/main" id="{36D35219-AC81-4809-1118-2AE4750418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D40085-2965-8C69-3C6D-792CE588646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5475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5F565-228D-2AAA-B8DE-4C9B812F2328}"/>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3" name="Footer Placeholder 2">
            <a:extLst>
              <a:ext uri="{FF2B5EF4-FFF2-40B4-BE49-F238E27FC236}">
                <a16:creationId xmlns:a16="http://schemas.microsoft.com/office/drawing/2014/main" id="{7916D3AD-A8AF-E23E-FE98-1E30FBB00A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F8EDDF-4997-D716-B29F-4109A0C072FF}"/>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4325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5A357-75CF-A7A7-A29B-2F963948B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0B46BC-A205-679E-9A94-E3E4966ABA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A4C182-5F3E-AE75-43AE-11844A9C4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FE52C-2E80-726F-D51D-F10A121472F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BA54AD6A-79A1-9FD3-9A31-98970B81AD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0C087F-A2DE-ADDB-D75C-30D9A2D9179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0234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0886-904E-219F-8448-DB1CBAE88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6AD3D0-DCEE-C5E6-2717-01F63C94B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3CBC4F-4A78-642C-4E06-C1E875C4E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9919F-D9CB-A56B-7C24-3F92CB5AAF8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DA463C32-858A-C6A6-1AB5-F7C7DFEA2E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35FC73-0C66-A3DE-43C6-CF39AB562C79}"/>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1407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F4B2B-60AD-3681-A37D-329F4A11B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419086-8104-1CF8-E2B1-4345B8C1F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52ADAD-20CC-76AD-7A57-A8F79FE36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46F306B-D5BB-DB51-7B21-DA7AC8774D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2D6D26-DED5-3CB1-3E7C-80276E4E5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507C-25B2-4158-BCFF-6DB63891D2B9}" type="slidenum">
              <a:rPr lang="en-GB" smtClean="0"/>
              <a:t>‹#›</a:t>
            </a:fld>
            <a:endParaRPr lang="en-GB"/>
          </a:p>
        </p:txBody>
      </p:sp>
    </p:spTree>
    <p:extLst>
      <p:ext uri="{BB962C8B-B14F-4D97-AF65-F5344CB8AC3E}">
        <p14:creationId xmlns:p14="http://schemas.microsoft.com/office/powerpoint/2010/main" val="116374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57BCB7-D0BB-E713-8C83-B1DB15F0353D}"/>
              </a:ext>
            </a:extLst>
          </p:cNvPr>
          <p:cNvPicPr>
            <a:picLocks noChangeAspect="1"/>
          </p:cNvPicPr>
          <p:nvPr/>
        </p:nvPicPr>
        <p:blipFill>
          <a:blip r:embed="rId2"/>
          <a:stretch>
            <a:fillRect/>
          </a:stretch>
        </p:blipFill>
        <p:spPr>
          <a:xfrm>
            <a:off x="9852690" y="156068"/>
            <a:ext cx="2142031" cy="712373"/>
          </a:xfrm>
          <a:prstGeom prst="rect">
            <a:avLst/>
          </a:prstGeom>
        </p:spPr>
      </p:pic>
      <p:sp>
        <p:nvSpPr>
          <p:cNvPr id="7" name="TextBox 6">
            <a:extLst>
              <a:ext uri="{FF2B5EF4-FFF2-40B4-BE49-F238E27FC236}">
                <a16:creationId xmlns:a16="http://schemas.microsoft.com/office/drawing/2014/main" id="{C742BD60-78A7-ED6A-AE80-921C1E04777F}"/>
              </a:ext>
            </a:extLst>
          </p:cNvPr>
          <p:cNvSpPr txBox="1"/>
          <p:nvPr/>
        </p:nvSpPr>
        <p:spPr>
          <a:xfrm>
            <a:off x="3221832" y="450056"/>
            <a:ext cx="4794596" cy="369332"/>
          </a:xfrm>
          <a:prstGeom prst="rect">
            <a:avLst/>
          </a:prstGeom>
          <a:noFill/>
          <a:ln w="28575">
            <a:solidFill>
              <a:schemeClr val="tx1"/>
            </a:solidFill>
          </a:ln>
        </p:spPr>
        <p:txBody>
          <a:bodyPr wrap="square" rtlCol="0">
            <a:spAutoFit/>
          </a:bodyPr>
          <a:lstStyle/>
          <a:p>
            <a:r>
              <a:rPr lang="en-GB" b="1" dirty="0">
                <a:latin typeface="Arial" panose="020B0604020202020204" pitchFamily="34" charset="0"/>
                <a:cs typeface="Arial" panose="020B0604020202020204" pitchFamily="34" charset="0"/>
              </a:rPr>
              <a:t>Where was the Art in today’s lesson?</a:t>
            </a:r>
          </a:p>
        </p:txBody>
      </p:sp>
      <p:sp>
        <p:nvSpPr>
          <p:cNvPr id="8" name="TextBox 7">
            <a:extLst>
              <a:ext uri="{FF2B5EF4-FFF2-40B4-BE49-F238E27FC236}">
                <a16:creationId xmlns:a16="http://schemas.microsoft.com/office/drawing/2014/main" id="{5795D1C1-5B4C-152E-8C66-2F0839A3CB2C}"/>
              </a:ext>
            </a:extLst>
          </p:cNvPr>
          <p:cNvSpPr txBox="1"/>
          <p:nvPr/>
        </p:nvSpPr>
        <p:spPr>
          <a:xfrm>
            <a:off x="109728" y="1062638"/>
            <a:ext cx="11940157" cy="2031325"/>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What did your pupils need to know already and when did they last learn / retrieve this </a:t>
            </a:r>
            <a:r>
              <a:rPr lang="en-GB" b="1" dirty="0">
                <a:latin typeface="Arial" panose="020B0604020202020204" pitchFamily="34" charset="0"/>
                <a:cs typeface="Arial" panose="020B0604020202020204" pitchFamily="34" charset="0"/>
              </a:rPr>
              <a:t>substantive</a:t>
            </a:r>
            <a:r>
              <a:rPr lang="en-GB"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disciplinary knowledge</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How did you check on prior </a:t>
            </a:r>
            <a:r>
              <a:rPr lang="en-GB" b="1" dirty="0">
                <a:latin typeface="Arial" panose="020B0604020202020204" pitchFamily="34" charset="0"/>
                <a:cs typeface="Arial" panose="020B0604020202020204" pitchFamily="34" charset="0"/>
              </a:rPr>
              <a:t>substantive</a:t>
            </a:r>
            <a:r>
              <a:rPr lang="en-GB"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disciplinary knowledge</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How did you plan to make meaningful connections between prior (KS1/2/3/4/5) and new </a:t>
            </a:r>
            <a:r>
              <a:rPr lang="en-GB" b="1" dirty="0">
                <a:latin typeface="Arial" panose="020B0604020202020204" pitchFamily="34" charset="0"/>
                <a:cs typeface="Arial" panose="020B0604020202020204" pitchFamily="34" charset="0"/>
              </a:rPr>
              <a:t>substantive</a:t>
            </a:r>
            <a:r>
              <a:rPr lang="en-GB"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disciplinary knowledge</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How did you plan for and adapt your teaching to enable all pupils to access the same </a:t>
            </a:r>
            <a:r>
              <a:rPr lang="en-GB" b="1" dirty="0">
                <a:latin typeface="Arial" panose="020B0604020202020204" pitchFamily="34" charset="0"/>
                <a:cs typeface="Arial" panose="020B0604020202020204" pitchFamily="34" charset="0"/>
              </a:rPr>
              <a:t>key concepts</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To what extent were your pedagogic choices consistent with art’s </a:t>
            </a:r>
            <a:r>
              <a:rPr lang="en-GB" b="1" dirty="0">
                <a:latin typeface="Arial" panose="020B0604020202020204" pitchFamily="34" charset="0"/>
                <a:cs typeface="Arial" panose="020B0604020202020204" pitchFamily="34" charset="0"/>
              </a:rPr>
              <a:t>substantive and disciplinary </a:t>
            </a:r>
            <a:r>
              <a:rPr lang="en-GB" dirty="0">
                <a:latin typeface="Arial" panose="020B0604020202020204" pitchFamily="34" charset="0"/>
                <a:cs typeface="Arial" panose="020B0604020202020204" pitchFamily="34" charset="0"/>
              </a:rPr>
              <a:t>knowledge?</a:t>
            </a:r>
          </a:p>
        </p:txBody>
      </p:sp>
      <p:sp>
        <p:nvSpPr>
          <p:cNvPr id="10" name="TextBox 9">
            <a:extLst>
              <a:ext uri="{FF2B5EF4-FFF2-40B4-BE49-F238E27FC236}">
                <a16:creationId xmlns:a16="http://schemas.microsoft.com/office/drawing/2014/main" id="{7D8EC353-1F44-52BD-9012-8590F3BAEB55}"/>
              </a:ext>
            </a:extLst>
          </p:cNvPr>
          <p:cNvSpPr txBox="1"/>
          <p:nvPr/>
        </p:nvSpPr>
        <p:spPr>
          <a:xfrm>
            <a:off x="142115" y="3361420"/>
            <a:ext cx="7191373"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Substantive knowledge</a:t>
            </a:r>
            <a:endParaRPr lang="en-GB" dirty="0"/>
          </a:p>
        </p:txBody>
      </p:sp>
      <p:sp>
        <p:nvSpPr>
          <p:cNvPr id="11" name="TextBox 10">
            <a:extLst>
              <a:ext uri="{FF2B5EF4-FFF2-40B4-BE49-F238E27FC236}">
                <a16:creationId xmlns:a16="http://schemas.microsoft.com/office/drawing/2014/main" id="{04D05ABF-4E4F-6036-3D28-E1203BF54D70}"/>
              </a:ext>
            </a:extLst>
          </p:cNvPr>
          <p:cNvSpPr txBox="1"/>
          <p:nvPr/>
        </p:nvSpPr>
        <p:spPr>
          <a:xfrm>
            <a:off x="2447194" y="3983376"/>
            <a:ext cx="2241391" cy="2092881"/>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Theoretical: </a:t>
            </a:r>
          </a:p>
          <a:p>
            <a:r>
              <a:rPr lang="en-GB" sz="1600" dirty="0">
                <a:latin typeface="Arial" panose="020B0604020202020204" pitchFamily="34" charset="0"/>
                <a:cs typeface="Arial" panose="020B0604020202020204" pitchFamily="34" charset="0"/>
              </a:rPr>
              <a:t>Why is it important to ensure that pupils can discuss art and artists? How do you connect this knowledge </a:t>
            </a:r>
          </a:p>
          <a:p>
            <a:endParaRPr lang="en-GB" sz="1600" dirty="0"/>
          </a:p>
        </p:txBody>
      </p:sp>
      <p:sp>
        <p:nvSpPr>
          <p:cNvPr id="12" name="TextBox 11">
            <a:extLst>
              <a:ext uri="{FF2B5EF4-FFF2-40B4-BE49-F238E27FC236}">
                <a16:creationId xmlns:a16="http://schemas.microsoft.com/office/drawing/2014/main" id="{B222025C-9A16-63E1-BD46-6A30AD9DDF19}"/>
              </a:ext>
            </a:extLst>
          </p:cNvPr>
          <p:cNvSpPr txBox="1"/>
          <p:nvPr/>
        </p:nvSpPr>
        <p:spPr>
          <a:xfrm>
            <a:off x="7584630" y="3361420"/>
            <a:ext cx="4465256"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Disciplinary knowledge (1)</a:t>
            </a:r>
            <a:endParaRPr lang="en-GB" dirty="0"/>
          </a:p>
        </p:txBody>
      </p:sp>
      <p:sp>
        <p:nvSpPr>
          <p:cNvPr id="13" name="TextBox 12">
            <a:extLst>
              <a:ext uri="{FF2B5EF4-FFF2-40B4-BE49-F238E27FC236}">
                <a16:creationId xmlns:a16="http://schemas.microsoft.com/office/drawing/2014/main" id="{EFE44DF5-98DD-014E-CE52-A8FBC929D4B9}"/>
              </a:ext>
            </a:extLst>
          </p:cNvPr>
          <p:cNvSpPr txBox="1"/>
          <p:nvPr/>
        </p:nvSpPr>
        <p:spPr>
          <a:xfrm>
            <a:off x="142115" y="3983376"/>
            <a:ext cx="2053938" cy="2092881"/>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Practical: </a:t>
            </a:r>
          </a:p>
          <a:p>
            <a:r>
              <a:rPr lang="en-GB" sz="1600" dirty="0">
                <a:latin typeface="Arial" panose="020B0604020202020204" pitchFamily="34" charset="0"/>
                <a:cs typeface="Arial" panose="020B0604020202020204" pitchFamily="34" charset="0"/>
              </a:rPr>
              <a:t>In what ways did/do you encourage pupils to build skills in the practical domains of drawing, painting and sculpture? </a:t>
            </a:r>
            <a:endParaRPr lang="en-GB" sz="1600" dirty="0"/>
          </a:p>
        </p:txBody>
      </p:sp>
      <p:sp>
        <p:nvSpPr>
          <p:cNvPr id="14" name="TextBox 13">
            <a:extLst>
              <a:ext uri="{FF2B5EF4-FFF2-40B4-BE49-F238E27FC236}">
                <a16:creationId xmlns:a16="http://schemas.microsoft.com/office/drawing/2014/main" id="{D23DA797-98D5-5E20-5FC9-0B2C80CF9A98}"/>
              </a:ext>
            </a:extLst>
          </p:cNvPr>
          <p:cNvSpPr txBox="1"/>
          <p:nvPr/>
        </p:nvSpPr>
        <p:spPr>
          <a:xfrm>
            <a:off x="4939726" y="3983376"/>
            <a:ext cx="2393762" cy="1846659"/>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Concepts: </a:t>
            </a:r>
          </a:p>
          <a:p>
            <a:r>
              <a:rPr lang="en-GB" sz="1600" dirty="0">
                <a:latin typeface="Arial" panose="020B0604020202020204" pitchFamily="34" charset="0"/>
                <a:cs typeface="Arial" panose="020B0604020202020204" pitchFamily="34" charset="0"/>
              </a:rPr>
              <a:t>How do you use art’s formal elements, such as line , colour, tone, texture to connect your pupils knowledge and experience? </a:t>
            </a:r>
            <a:endParaRPr lang="en-GB" sz="1600" dirty="0"/>
          </a:p>
        </p:txBody>
      </p:sp>
      <p:sp>
        <p:nvSpPr>
          <p:cNvPr id="15" name="TextBox 14">
            <a:extLst>
              <a:ext uri="{FF2B5EF4-FFF2-40B4-BE49-F238E27FC236}">
                <a16:creationId xmlns:a16="http://schemas.microsoft.com/office/drawing/2014/main" id="{AE07A4B9-A196-4FC2-2796-1256CE0F0DDB}"/>
              </a:ext>
            </a:extLst>
          </p:cNvPr>
          <p:cNvSpPr txBox="1"/>
          <p:nvPr/>
        </p:nvSpPr>
        <p:spPr>
          <a:xfrm>
            <a:off x="7584629" y="3901165"/>
            <a:ext cx="4465255" cy="2308324"/>
          </a:xfrm>
          <a:prstGeom prst="rect">
            <a:avLst/>
          </a:prstGeom>
          <a:noFill/>
          <a:ln w="28575">
            <a:solidFill>
              <a:schemeClr val="tx1"/>
            </a:solidFill>
          </a:ln>
        </p:spPr>
        <p:txBody>
          <a:bodyPr wrap="square">
            <a:spAutoFit/>
          </a:bodyPr>
          <a:lstStyle/>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How did/do you enable pupils to evaluate specific examples of how artists have created their work?</a:t>
            </a:r>
          </a:p>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Which formal elements (see below) did you develop today and why was this appropriate?</a:t>
            </a:r>
          </a:p>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What do you understand by disciplinary traditions and how were they present today?</a:t>
            </a:r>
          </a:p>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How do you use evaluative questions to develop this disciplinary knowledge?</a:t>
            </a:r>
            <a:endParaRPr lang="en-GB" sz="1600" dirty="0"/>
          </a:p>
        </p:txBody>
      </p:sp>
      <p:sp>
        <p:nvSpPr>
          <p:cNvPr id="16" name="TextBox 15">
            <a:extLst>
              <a:ext uri="{FF2B5EF4-FFF2-40B4-BE49-F238E27FC236}">
                <a16:creationId xmlns:a16="http://schemas.microsoft.com/office/drawing/2014/main" id="{B0F43C20-D6E4-AD4A-403C-7415BCCAAF2A}"/>
              </a:ext>
            </a:extLst>
          </p:cNvPr>
          <p:cNvSpPr txBox="1"/>
          <p:nvPr/>
        </p:nvSpPr>
        <p:spPr>
          <a:xfrm>
            <a:off x="142115" y="6185261"/>
            <a:ext cx="7191373" cy="369332"/>
          </a:xfrm>
          <a:prstGeom prst="rect">
            <a:avLst/>
          </a:prstGeom>
          <a:noFill/>
          <a:ln w="28575">
            <a:solidFill>
              <a:schemeClr val="tx1"/>
            </a:solidFill>
          </a:ln>
        </p:spPr>
        <p:txBody>
          <a:bodyPr wrap="square">
            <a:spAutoFit/>
          </a:bodyPr>
          <a:lstStyle/>
          <a:p>
            <a:pPr algn="ctr"/>
            <a:r>
              <a:rPr lang="en-GB" dirty="0"/>
              <a:t> 12 areas of making are identified in the national curriculum </a:t>
            </a:r>
          </a:p>
        </p:txBody>
      </p:sp>
      <p:pic>
        <p:nvPicPr>
          <p:cNvPr id="3" name="Picture 2">
            <a:extLst>
              <a:ext uri="{FF2B5EF4-FFF2-40B4-BE49-F238E27FC236}">
                <a16:creationId xmlns:a16="http://schemas.microsoft.com/office/drawing/2014/main" id="{6465EDFD-B0FD-45A8-B636-06458A3B2CD3}"/>
              </a:ext>
            </a:extLst>
          </p:cNvPr>
          <p:cNvPicPr>
            <a:picLocks noChangeAspect="1"/>
          </p:cNvPicPr>
          <p:nvPr/>
        </p:nvPicPr>
        <p:blipFill>
          <a:blip r:embed="rId3"/>
          <a:stretch>
            <a:fillRect/>
          </a:stretch>
        </p:blipFill>
        <p:spPr>
          <a:xfrm>
            <a:off x="384882" y="143312"/>
            <a:ext cx="1327377" cy="767199"/>
          </a:xfrm>
          <a:prstGeom prst="rect">
            <a:avLst/>
          </a:prstGeom>
        </p:spPr>
      </p:pic>
    </p:spTree>
    <p:extLst>
      <p:ext uri="{BB962C8B-B14F-4D97-AF65-F5344CB8AC3E}">
        <p14:creationId xmlns:p14="http://schemas.microsoft.com/office/powerpoint/2010/main" val="381726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B570C2-F135-564B-B48B-3045C85C50EE}"/>
              </a:ext>
            </a:extLst>
          </p:cNvPr>
          <p:cNvPicPr>
            <a:picLocks noChangeAspect="1"/>
          </p:cNvPicPr>
          <p:nvPr/>
        </p:nvPicPr>
        <p:blipFill>
          <a:blip r:embed="rId2"/>
          <a:stretch>
            <a:fillRect/>
          </a:stretch>
        </p:blipFill>
        <p:spPr>
          <a:xfrm>
            <a:off x="9852690" y="156068"/>
            <a:ext cx="2142031" cy="712373"/>
          </a:xfrm>
          <a:prstGeom prst="rect">
            <a:avLst/>
          </a:prstGeom>
        </p:spPr>
      </p:pic>
      <p:sp>
        <p:nvSpPr>
          <p:cNvPr id="6" name="TextBox 5">
            <a:extLst>
              <a:ext uri="{FF2B5EF4-FFF2-40B4-BE49-F238E27FC236}">
                <a16:creationId xmlns:a16="http://schemas.microsoft.com/office/drawing/2014/main" id="{021388D8-C1AC-E3CE-8C2D-50C354C353AA}"/>
              </a:ext>
            </a:extLst>
          </p:cNvPr>
          <p:cNvSpPr txBox="1"/>
          <p:nvPr/>
        </p:nvSpPr>
        <p:spPr>
          <a:xfrm>
            <a:off x="3148543" y="327588"/>
            <a:ext cx="4465256" cy="369332"/>
          </a:xfrm>
          <a:prstGeom prst="rect">
            <a:avLst/>
          </a:prstGeom>
          <a:noFill/>
          <a:ln w="28575">
            <a:solidFill>
              <a:schemeClr val="tx1"/>
            </a:solidFill>
          </a:ln>
        </p:spPr>
        <p:txBody>
          <a:bodyPr wrap="square">
            <a:spAutoFit/>
          </a:bodyPr>
          <a:lstStyle/>
          <a:p>
            <a:pPr algn="ctr"/>
            <a:r>
              <a:rPr lang="en-GB" dirty="0"/>
              <a:t>Formal Elements of Art and Design</a:t>
            </a:r>
          </a:p>
        </p:txBody>
      </p:sp>
      <p:sp>
        <p:nvSpPr>
          <p:cNvPr id="7" name="TextBox 6">
            <a:extLst>
              <a:ext uri="{FF2B5EF4-FFF2-40B4-BE49-F238E27FC236}">
                <a16:creationId xmlns:a16="http://schemas.microsoft.com/office/drawing/2014/main" id="{F9B79D2B-6EB7-746F-29D1-C175411354E6}"/>
              </a:ext>
            </a:extLst>
          </p:cNvPr>
          <p:cNvSpPr txBox="1"/>
          <p:nvPr/>
        </p:nvSpPr>
        <p:spPr>
          <a:xfrm>
            <a:off x="197279" y="868441"/>
            <a:ext cx="11723449" cy="5893921"/>
          </a:xfrm>
          <a:prstGeom prst="rect">
            <a:avLst/>
          </a:prstGeom>
          <a:noFill/>
          <a:ln w="28575">
            <a:solidFill>
              <a:schemeClr val="tx1"/>
            </a:solidFill>
          </a:ln>
        </p:spPr>
        <p:txBody>
          <a:bodyPr wrap="square">
            <a:spAutoFit/>
          </a:bodyPr>
          <a:lstStyle/>
          <a:p>
            <a:r>
              <a:rPr lang="en-GB" sz="1600" b="1" dirty="0">
                <a:latin typeface="Arial" panose="020B0604020202020204" pitchFamily="34" charset="0"/>
                <a:cs typeface="Arial" panose="020B0604020202020204" pitchFamily="34" charset="0"/>
              </a:rPr>
              <a:t>How do you ensure pupils know, understand and apply the visual tools that artists use to create a component?</a:t>
            </a:r>
          </a:p>
          <a:p>
            <a:r>
              <a:rPr lang="en-GB" sz="1600" b="1" dirty="0">
                <a:latin typeface="Arial" panose="020B0604020202020204" pitchFamily="34" charset="0"/>
                <a:cs typeface="Arial" panose="020B0604020202020204" pitchFamily="34" charset="0"/>
              </a:rPr>
              <a:t> </a:t>
            </a:r>
          </a:p>
          <a:p>
            <a:r>
              <a:rPr lang="en-GB" sz="1500" b="1" dirty="0">
                <a:latin typeface="Arial" panose="020B0604020202020204" pitchFamily="34" charset="0"/>
                <a:cs typeface="Arial" panose="020B0604020202020204" pitchFamily="34" charset="0"/>
              </a:rPr>
              <a:t>Line</a:t>
            </a:r>
          </a:p>
          <a:p>
            <a:r>
              <a:rPr lang="en-GB" sz="1500" dirty="0">
                <a:latin typeface="Arial" panose="020B0604020202020204" pitchFamily="34" charset="0"/>
                <a:cs typeface="Arial" panose="020B0604020202020204" pitchFamily="34" charset="0"/>
              </a:rPr>
              <a:t>How do you enable pupils to know learn how artists have used line? What practical opportunities do your pupils have to develop their use of line? How are they supported in their evaluation of this formal element? </a:t>
            </a:r>
          </a:p>
          <a:p>
            <a:endParaRPr lang="en-GB" sz="1500" dirty="0">
              <a:latin typeface="Arial" panose="020B0604020202020204" pitchFamily="34" charset="0"/>
              <a:cs typeface="Arial" panose="020B0604020202020204" pitchFamily="34" charset="0"/>
            </a:endParaRPr>
          </a:p>
          <a:p>
            <a:r>
              <a:rPr lang="en-GB" sz="1500" b="1" dirty="0">
                <a:latin typeface="Arial" panose="020B0604020202020204" pitchFamily="34" charset="0"/>
                <a:cs typeface="Arial" panose="020B0604020202020204" pitchFamily="34" charset="0"/>
              </a:rPr>
              <a:t>Shape</a:t>
            </a:r>
          </a:p>
          <a:p>
            <a:r>
              <a:rPr lang="en-GB" sz="1500" dirty="0">
                <a:latin typeface="Arial" panose="020B0604020202020204" pitchFamily="34" charset="0"/>
                <a:cs typeface="Arial" panose="020B0604020202020204" pitchFamily="34" charset="0"/>
              </a:rPr>
              <a:t>How do your pupils make connections between the different ways that artists have used shape? What practical opportunities are pupils given? Are they able to use this knowledge in debates and discussions relating to art? </a:t>
            </a:r>
          </a:p>
          <a:p>
            <a:endParaRPr lang="en-GB" sz="1500" dirty="0">
              <a:latin typeface="Arial" panose="020B0604020202020204" pitchFamily="34" charset="0"/>
              <a:cs typeface="Arial" panose="020B0604020202020204" pitchFamily="34" charset="0"/>
            </a:endParaRPr>
          </a:p>
          <a:p>
            <a:r>
              <a:rPr lang="en-GB" sz="1500" b="1" dirty="0">
                <a:latin typeface="Arial" panose="020B0604020202020204" pitchFamily="34" charset="0"/>
                <a:cs typeface="Arial" panose="020B0604020202020204" pitchFamily="34" charset="0"/>
              </a:rPr>
              <a:t>Form</a:t>
            </a:r>
          </a:p>
          <a:p>
            <a:r>
              <a:rPr lang="en-GB" sz="1500" dirty="0">
                <a:latin typeface="Arial" panose="020B0604020202020204" pitchFamily="34" charset="0"/>
                <a:cs typeface="Arial" panose="020B0604020202020204" pitchFamily="34" charset="0"/>
              </a:rPr>
              <a:t>How do you enable pupils learn how form has been used differently in the different domains of knowledge (drawing, painting, sculpture?)? What practical opportunities doe your pupils have to develop their use of form? </a:t>
            </a:r>
          </a:p>
          <a:p>
            <a:endParaRPr lang="en-GB" sz="1500" dirty="0">
              <a:latin typeface="Arial" panose="020B0604020202020204" pitchFamily="34" charset="0"/>
              <a:cs typeface="Arial" panose="020B0604020202020204" pitchFamily="34" charset="0"/>
            </a:endParaRPr>
          </a:p>
          <a:p>
            <a:r>
              <a:rPr lang="en-GB" sz="1500" b="1" dirty="0">
                <a:latin typeface="Arial" panose="020B0604020202020204" pitchFamily="34" charset="0"/>
                <a:cs typeface="Arial" panose="020B0604020202020204" pitchFamily="34" charset="0"/>
              </a:rPr>
              <a:t>Tone</a:t>
            </a:r>
          </a:p>
          <a:p>
            <a:r>
              <a:rPr lang="en-GB" sz="1500" dirty="0">
                <a:latin typeface="Arial" panose="020B0604020202020204" pitchFamily="34" charset="0"/>
                <a:cs typeface="Arial" panose="020B0604020202020204" pitchFamily="34" charset="0"/>
              </a:rPr>
              <a:t>How do pupils learn about the different methods associated with traditional, modern and contemporary uses of tone? What practical opportunities are pupils given?</a:t>
            </a:r>
          </a:p>
          <a:p>
            <a:endParaRPr lang="en-GB" sz="1500" dirty="0">
              <a:latin typeface="Arial" panose="020B0604020202020204" pitchFamily="34" charset="0"/>
              <a:cs typeface="Arial" panose="020B0604020202020204" pitchFamily="34" charset="0"/>
            </a:endParaRPr>
          </a:p>
          <a:p>
            <a:r>
              <a:rPr lang="en-GB" sz="1500" b="1" dirty="0">
                <a:latin typeface="Arial" panose="020B0604020202020204" pitchFamily="34" charset="0"/>
                <a:cs typeface="Arial" panose="020B0604020202020204" pitchFamily="34" charset="0"/>
              </a:rPr>
              <a:t>Texture</a:t>
            </a:r>
          </a:p>
          <a:p>
            <a:r>
              <a:rPr lang="en-GB" sz="1500" dirty="0">
                <a:latin typeface="Arial" panose="020B0604020202020204" pitchFamily="34" charset="0"/>
                <a:cs typeface="Arial" panose="020B0604020202020204" pitchFamily="34" charset="0"/>
              </a:rPr>
              <a:t>How do you ensure that pupils know and understand how texture has and can be used? How are pupils taught to evaluate quality and value ? What practical opportunities are pupils given? </a:t>
            </a:r>
          </a:p>
          <a:p>
            <a:endParaRPr lang="en-GB" sz="1500" dirty="0">
              <a:latin typeface="Arial" panose="020B0604020202020204" pitchFamily="34" charset="0"/>
              <a:cs typeface="Arial" panose="020B0604020202020204" pitchFamily="34" charset="0"/>
            </a:endParaRPr>
          </a:p>
          <a:p>
            <a:r>
              <a:rPr lang="en-GB" sz="1500" b="1" dirty="0">
                <a:latin typeface="Arial" panose="020B0604020202020204" pitchFamily="34" charset="0"/>
                <a:cs typeface="Arial" panose="020B0604020202020204" pitchFamily="34" charset="0"/>
              </a:rPr>
              <a:t>Pattern</a:t>
            </a:r>
          </a:p>
          <a:p>
            <a:r>
              <a:rPr lang="en-GB" sz="1500" dirty="0">
                <a:latin typeface="Arial" panose="020B0604020202020204" pitchFamily="34" charset="0"/>
                <a:cs typeface="Arial" panose="020B0604020202020204" pitchFamily="34" charset="0"/>
              </a:rPr>
              <a:t>How are pupils taught about pattern as a design that draws on the other formal elements? How is their knowledge connected? How is this knowledge sequenced in order to be coherent and cumulative? </a:t>
            </a:r>
          </a:p>
        </p:txBody>
      </p:sp>
      <p:pic>
        <p:nvPicPr>
          <p:cNvPr id="8" name="Picture 7">
            <a:extLst>
              <a:ext uri="{FF2B5EF4-FFF2-40B4-BE49-F238E27FC236}">
                <a16:creationId xmlns:a16="http://schemas.microsoft.com/office/drawing/2014/main" id="{A6E2F5F6-F887-4F6F-85AD-EB3B1EA7ACDA}"/>
              </a:ext>
            </a:extLst>
          </p:cNvPr>
          <p:cNvPicPr>
            <a:picLocks noChangeAspect="1"/>
          </p:cNvPicPr>
          <p:nvPr/>
        </p:nvPicPr>
        <p:blipFill>
          <a:blip r:embed="rId3"/>
          <a:stretch>
            <a:fillRect/>
          </a:stretch>
        </p:blipFill>
        <p:spPr>
          <a:xfrm>
            <a:off x="618565" y="156068"/>
            <a:ext cx="1093694" cy="632135"/>
          </a:xfrm>
          <a:prstGeom prst="rect">
            <a:avLst/>
          </a:prstGeom>
        </p:spPr>
      </p:pic>
    </p:spTree>
    <p:extLst>
      <p:ext uri="{BB962C8B-B14F-4D97-AF65-F5344CB8AC3E}">
        <p14:creationId xmlns:p14="http://schemas.microsoft.com/office/powerpoint/2010/main" val="4115055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497</Words>
  <Application>Microsoft Office PowerPoint</Application>
  <PresentationFormat>Widescreen</PresentationFormat>
  <Paragraphs>39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Marshall</dc:creator>
  <cp:lastModifiedBy>Di Swift</cp:lastModifiedBy>
  <cp:revision>8</cp:revision>
  <cp:lastPrinted>2023-06-14T13:25:17Z</cp:lastPrinted>
  <dcterms:created xsi:type="dcterms:W3CDTF">2023-05-17T15:07:05Z</dcterms:created>
  <dcterms:modified xsi:type="dcterms:W3CDTF">2023-06-15T04:15:01Z</dcterms:modified>
</cp:coreProperties>
</file>