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5" d="100"/>
          <a:sy n="85" d="100"/>
        </p:scale>
        <p:origin x="499"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7EEB4-4045-D048-E58D-922BDC7613D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B58DD4E-B6D1-15E4-7BB5-071241CAAFA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A707F46-9693-85AC-9777-EE1482588D51}"/>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751F1D4A-D93F-ADA3-5917-AFD55C7FA3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C893E3-9749-805A-F3C0-C889B6485D40}"/>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3671159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E7026-6900-3B8B-2DDD-719FA312DC8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32D6879-42F3-1F9C-6CBE-83C02DB512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4563018-430F-CFA8-B5A6-6FE5F6F70D7D}"/>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09DC4D20-DA69-C124-0785-53D776A6BB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593C0B0-846D-9FD8-8558-56C8B375F6F4}"/>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2557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EC80C2C-CD75-A1C9-D00B-5EA11D8E0E3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BFD9235-E912-3BA2-5798-F8FB1EFCD2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72A466-BE28-A002-96D0-D3AE928ECF26}"/>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C110FD4C-9871-795E-034F-86959CBE1F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ABA30BC-94E7-F87A-FB86-9A2AC6CAC775}"/>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824725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0993C-F1A2-726A-E2F6-E518EFF3E83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4603CD-7E41-AF60-2227-71372D9767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D5EA6FB-4BA1-4D4D-FB1B-D490A982ECE5}"/>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6E676C98-25DC-7BDD-B881-34A8BD02B40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E47252-99B1-91E8-E779-5F896D9128D2}"/>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605535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53A11-6326-3856-6C07-F80A538EC60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7DC53BC-7277-BA0B-6FC7-02BA4AE6595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FAF7A4-32E7-2875-9BC9-9D09EC91A0E4}"/>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AC8D5AFF-3F15-80FF-E02C-81729DBDC4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85E354-A0AD-CB03-B433-C2491BB11FC2}"/>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3932456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A2B8D-4889-DC02-3026-298149AE2BE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2652EB-9B43-E9F2-356F-23CAF98A0CC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86AF718-52A2-4295-134D-1A047AD872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B9F5D33-8ACE-B013-A1D7-27939630FBAA}"/>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6" name="Footer Placeholder 5">
            <a:extLst>
              <a:ext uri="{FF2B5EF4-FFF2-40B4-BE49-F238E27FC236}">
                <a16:creationId xmlns:a16="http://schemas.microsoft.com/office/drawing/2014/main" id="{49B6A1C4-F6F6-BBF4-180B-EC832F9A850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B76CCBD-5333-247B-9D7A-403F81EF65D6}"/>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3938990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F015E-0B31-8C89-63C2-BBAEE1B2325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F814EE-ED58-1D84-7CA6-27A6FE4EF51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BB21C0-5297-5FD2-34EF-57A1260A1B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8CE3DBD-AD73-E53C-68D6-3BB2B8ECB3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792DF4-AAC1-3EBD-7E84-C80278E5D1D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ADE93D-2CAE-EFAF-6F67-2EF529BF4ED1}"/>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8" name="Footer Placeholder 7">
            <a:extLst>
              <a:ext uri="{FF2B5EF4-FFF2-40B4-BE49-F238E27FC236}">
                <a16:creationId xmlns:a16="http://schemas.microsoft.com/office/drawing/2014/main" id="{D8B79B66-4DE4-5709-0517-35C7D17582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B58949F-7063-8485-3A1F-A56185504187}"/>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2009153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DA7FC-FF73-B76C-9B94-0827B3CFD23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BD28799-710B-F054-DE11-14A4490480B7}"/>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4" name="Footer Placeholder 3">
            <a:extLst>
              <a:ext uri="{FF2B5EF4-FFF2-40B4-BE49-F238E27FC236}">
                <a16:creationId xmlns:a16="http://schemas.microsoft.com/office/drawing/2014/main" id="{36D35219-AC81-4809-1118-2AE4750418F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6D40085-2965-8C69-3C6D-792CE5886464}"/>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854758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45F565-228D-2AAA-B8DE-4C9B812F2328}"/>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3" name="Footer Placeholder 2">
            <a:extLst>
              <a:ext uri="{FF2B5EF4-FFF2-40B4-BE49-F238E27FC236}">
                <a16:creationId xmlns:a16="http://schemas.microsoft.com/office/drawing/2014/main" id="{7916D3AD-A8AF-E23E-FE98-1E30FBB00AA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EF8EDDF-4997-D716-B29F-4109A0C072FF}"/>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43257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5A357-75CF-A7A7-A29B-2F963948BA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70B46BC-A205-679E-9A94-E3E4966ABA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3A4C182-5F3E-AE75-43AE-11844A9C49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EFE52C-2E80-726F-D51D-F10A121472F7}"/>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6" name="Footer Placeholder 5">
            <a:extLst>
              <a:ext uri="{FF2B5EF4-FFF2-40B4-BE49-F238E27FC236}">
                <a16:creationId xmlns:a16="http://schemas.microsoft.com/office/drawing/2014/main" id="{BA54AD6A-79A1-9FD3-9A31-98970B81AD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0C087F-A2DE-ADDB-D75C-30D9A2D91796}"/>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802346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20886-904E-219F-8448-DB1CBAE882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36AD3D0-DCEE-C5E6-2717-01F63C94B7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73CBC4F-4A78-642C-4E06-C1E875C4E4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F9919F-D9CB-A56B-7C24-3F92CB5AAF8D}"/>
              </a:ext>
            </a:extLst>
          </p:cNvPr>
          <p:cNvSpPr>
            <a:spLocks noGrp="1"/>
          </p:cNvSpPr>
          <p:nvPr>
            <p:ph type="dt" sz="half" idx="10"/>
          </p:nvPr>
        </p:nvSpPr>
        <p:spPr/>
        <p:txBody>
          <a:bodyPr/>
          <a:lstStyle/>
          <a:p>
            <a:fld id="{DE7010BB-D58A-4DDF-A685-34B8B929A823}" type="datetimeFigureOut">
              <a:rPr lang="en-GB" smtClean="0"/>
              <a:t>15/06/2023</a:t>
            </a:fld>
            <a:endParaRPr lang="en-GB"/>
          </a:p>
        </p:txBody>
      </p:sp>
      <p:sp>
        <p:nvSpPr>
          <p:cNvPr id="6" name="Footer Placeholder 5">
            <a:extLst>
              <a:ext uri="{FF2B5EF4-FFF2-40B4-BE49-F238E27FC236}">
                <a16:creationId xmlns:a16="http://schemas.microsoft.com/office/drawing/2014/main" id="{DA463C32-858A-C6A6-1AB5-F7C7DFEA2E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35FC73-0C66-A3DE-43C6-CF39AB562C79}"/>
              </a:ext>
            </a:extLst>
          </p:cNvPr>
          <p:cNvSpPr>
            <a:spLocks noGrp="1"/>
          </p:cNvSpPr>
          <p:nvPr>
            <p:ph type="sldNum" sz="quarter" idx="12"/>
          </p:nvPr>
        </p:nvSpPr>
        <p:spPr/>
        <p:txBody>
          <a:bodyPr/>
          <a:lstStyle/>
          <a:p>
            <a:fld id="{E094507C-25B2-4158-BCFF-6DB63891D2B9}" type="slidenum">
              <a:rPr lang="en-GB" smtClean="0"/>
              <a:t>‹#›</a:t>
            </a:fld>
            <a:endParaRPr lang="en-GB"/>
          </a:p>
        </p:txBody>
      </p:sp>
    </p:spTree>
    <p:extLst>
      <p:ext uri="{BB962C8B-B14F-4D97-AF65-F5344CB8AC3E}">
        <p14:creationId xmlns:p14="http://schemas.microsoft.com/office/powerpoint/2010/main" val="1814073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2F4B2B-60AD-3681-A37D-329F4A11B6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4419086-8104-1CF8-E2B1-4345B8C1F0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52ADAD-20CC-76AD-7A57-A8F79FE364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7010BB-D58A-4DDF-A685-34B8B929A823}" type="datetimeFigureOut">
              <a:rPr lang="en-GB" smtClean="0"/>
              <a:t>15/06/2023</a:t>
            </a:fld>
            <a:endParaRPr lang="en-GB"/>
          </a:p>
        </p:txBody>
      </p:sp>
      <p:sp>
        <p:nvSpPr>
          <p:cNvPr id="5" name="Footer Placeholder 4">
            <a:extLst>
              <a:ext uri="{FF2B5EF4-FFF2-40B4-BE49-F238E27FC236}">
                <a16:creationId xmlns:a16="http://schemas.microsoft.com/office/drawing/2014/main" id="{746F306B-D5BB-DB51-7B21-DA7AC8774D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F2D6D26-DED5-3CB1-3E7C-80276E4E59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94507C-25B2-4158-BCFF-6DB63891D2B9}" type="slidenum">
              <a:rPr lang="en-GB" smtClean="0"/>
              <a:t>‹#›</a:t>
            </a:fld>
            <a:endParaRPr lang="en-GB"/>
          </a:p>
        </p:txBody>
      </p:sp>
    </p:spTree>
    <p:extLst>
      <p:ext uri="{BB962C8B-B14F-4D97-AF65-F5344CB8AC3E}">
        <p14:creationId xmlns:p14="http://schemas.microsoft.com/office/powerpoint/2010/main" val="1163742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C57BCB7-D0BB-E713-8C83-B1DB15F0353D}"/>
              </a:ext>
            </a:extLst>
          </p:cNvPr>
          <p:cNvPicPr>
            <a:picLocks noChangeAspect="1"/>
          </p:cNvPicPr>
          <p:nvPr/>
        </p:nvPicPr>
        <p:blipFill>
          <a:blip r:embed="rId2"/>
          <a:stretch>
            <a:fillRect/>
          </a:stretch>
        </p:blipFill>
        <p:spPr>
          <a:xfrm>
            <a:off x="9852690" y="156068"/>
            <a:ext cx="2142031" cy="712373"/>
          </a:xfrm>
          <a:prstGeom prst="rect">
            <a:avLst/>
          </a:prstGeom>
        </p:spPr>
      </p:pic>
      <p:sp>
        <p:nvSpPr>
          <p:cNvPr id="7" name="TextBox 6">
            <a:extLst>
              <a:ext uri="{FF2B5EF4-FFF2-40B4-BE49-F238E27FC236}">
                <a16:creationId xmlns:a16="http://schemas.microsoft.com/office/drawing/2014/main" id="{C742BD60-78A7-ED6A-AE80-921C1E04777F}"/>
              </a:ext>
            </a:extLst>
          </p:cNvPr>
          <p:cNvSpPr txBox="1"/>
          <p:nvPr/>
        </p:nvSpPr>
        <p:spPr>
          <a:xfrm>
            <a:off x="3221832" y="450056"/>
            <a:ext cx="5366356" cy="369332"/>
          </a:xfrm>
          <a:prstGeom prst="rect">
            <a:avLst/>
          </a:prstGeom>
          <a:noFill/>
          <a:ln w="28575">
            <a:solidFill>
              <a:schemeClr val="tx1"/>
            </a:solidFill>
          </a:ln>
        </p:spPr>
        <p:txBody>
          <a:bodyPr wrap="square" rtlCol="0">
            <a:spAutoFit/>
          </a:bodyPr>
          <a:lstStyle/>
          <a:p>
            <a:r>
              <a:rPr lang="en-GB" dirty="0">
                <a:latin typeface="Arial" panose="020B0604020202020204" pitchFamily="34" charset="0"/>
                <a:cs typeface="Arial" panose="020B0604020202020204" pitchFamily="34" charset="0"/>
              </a:rPr>
              <a:t>Where was </a:t>
            </a:r>
            <a:r>
              <a:rPr lang="en-GB">
                <a:latin typeface="Arial" panose="020B0604020202020204" pitchFamily="34" charset="0"/>
                <a:cs typeface="Arial" panose="020B0604020202020204" pitchFamily="34" charset="0"/>
              </a:rPr>
              <a:t>the English in </a:t>
            </a:r>
            <a:r>
              <a:rPr lang="en-GB" dirty="0">
                <a:latin typeface="Arial" panose="020B0604020202020204" pitchFamily="34" charset="0"/>
                <a:cs typeface="Arial" panose="020B0604020202020204" pitchFamily="34" charset="0"/>
              </a:rPr>
              <a:t>today’s lesson?</a:t>
            </a:r>
          </a:p>
        </p:txBody>
      </p:sp>
      <p:sp>
        <p:nvSpPr>
          <p:cNvPr id="8" name="TextBox 7">
            <a:extLst>
              <a:ext uri="{FF2B5EF4-FFF2-40B4-BE49-F238E27FC236}">
                <a16:creationId xmlns:a16="http://schemas.microsoft.com/office/drawing/2014/main" id="{5795D1C1-5B4C-152E-8C66-2F0839A3CB2C}"/>
              </a:ext>
            </a:extLst>
          </p:cNvPr>
          <p:cNvSpPr txBox="1"/>
          <p:nvPr/>
        </p:nvSpPr>
        <p:spPr>
          <a:xfrm>
            <a:off x="109728" y="1062638"/>
            <a:ext cx="11940157" cy="2031325"/>
          </a:xfrm>
          <a:prstGeom prst="rect">
            <a:avLst/>
          </a:prstGeom>
          <a:noFill/>
          <a:ln w="28575">
            <a:solidFill>
              <a:schemeClr val="tx1"/>
            </a:solidFill>
          </a:ln>
        </p:spPr>
        <p:txBody>
          <a:bodyPr wrap="square" rtlCol="0">
            <a:spAutoFit/>
          </a:bodyPr>
          <a:lstStyle/>
          <a:p>
            <a:r>
              <a:rPr lang="en-GB" dirty="0">
                <a:latin typeface="Arial" panose="020B0604020202020204" pitchFamily="34" charset="0"/>
                <a:cs typeface="Arial" panose="020B0604020202020204" pitchFamily="34" charset="0"/>
              </a:rPr>
              <a:t>How do your pedagogic choices enable learners to embed skills and knowledge in </a:t>
            </a:r>
            <a:r>
              <a:rPr lang="en-GB" b="1" dirty="0">
                <a:latin typeface="Arial" panose="020B0604020202020204" pitchFamily="34" charset="0"/>
                <a:cs typeface="Arial" panose="020B0604020202020204" pitchFamily="34" charset="0"/>
              </a:rPr>
              <a:t>reading, writing and spoken language?</a:t>
            </a:r>
          </a:p>
          <a:p>
            <a:r>
              <a:rPr lang="en-GB" dirty="0">
                <a:latin typeface="Arial" panose="020B0604020202020204" pitchFamily="34" charset="0"/>
                <a:cs typeface="Arial" panose="020B0604020202020204" pitchFamily="34" charset="0"/>
              </a:rPr>
              <a:t>How do you check that you are providing opportunities for pupils to practice so that </a:t>
            </a:r>
            <a:r>
              <a:rPr lang="en-GB" b="1" dirty="0">
                <a:latin typeface="Arial" panose="020B0604020202020204" pitchFamily="34" charset="0"/>
                <a:cs typeface="Arial" panose="020B0604020202020204" pitchFamily="34" charset="0"/>
              </a:rPr>
              <a:t>fluency</a:t>
            </a:r>
            <a:r>
              <a:rPr lang="en-GB" dirty="0">
                <a:latin typeface="Arial" panose="020B0604020202020204" pitchFamily="34" charset="0"/>
                <a:cs typeface="Arial" panose="020B0604020202020204" pitchFamily="34" charset="0"/>
              </a:rPr>
              <a:t> can be developed?</a:t>
            </a:r>
          </a:p>
          <a:p>
            <a:r>
              <a:rPr lang="en-GB" dirty="0">
                <a:latin typeface="Arial" panose="020B0604020202020204" pitchFamily="34" charset="0"/>
                <a:cs typeface="Arial" panose="020B0604020202020204" pitchFamily="34" charset="0"/>
              </a:rPr>
              <a:t>How did you plan to make meaningful connections between prior (KS1/2/3/4/5) and new </a:t>
            </a:r>
            <a:r>
              <a:rPr lang="en-GB" b="1" dirty="0">
                <a:latin typeface="Arial" panose="020B0604020202020204" pitchFamily="34" charset="0"/>
                <a:cs typeface="Arial" panose="020B0604020202020204" pitchFamily="34" charset="0"/>
              </a:rPr>
              <a:t>substantive</a:t>
            </a:r>
            <a:r>
              <a:rPr lang="en-GB" dirty="0">
                <a:latin typeface="Arial" panose="020B0604020202020204" pitchFamily="34" charset="0"/>
                <a:cs typeface="Arial" panose="020B0604020202020204" pitchFamily="34" charset="0"/>
              </a:rPr>
              <a:t>/</a:t>
            </a:r>
            <a:r>
              <a:rPr lang="en-GB" b="1" dirty="0">
                <a:latin typeface="Arial" panose="020B0604020202020204" pitchFamily="34" charset="0"/>
                <a:cs typeface="Arial" panose="020B0604020202020204" pitchFamily="34" charset="0"/>
              </a:rPr>
              <a:t>disciplinary knowledge</a:t>
            </a:r>
            <a:r>
              <a:rPr lang="en-GB" dirty="0">
                <a:latin typeface="Arial" panose="020B0604020202020204" pitchFamily="34" charset="0"/>
                <a:cs typeface="Arial" panose="020B0604020202020204" pitchFamily="34" charset="0"/>
              </a:rPr>
              <a:t>?</a:t>
            </a:r>
          </a:p>
          <a:p>
            <a:r>
              <a:rPr lang="en-GB" dirty="0">
                <a:latin typeface="Arial" panose="020B0604020202020204" pitchFamily="34" charset="0"/>
                <a:cs typeface="Arial" panose="020B0604020202020204" pitchFamily="34" charset="0"/>
              </a:rPr>
              <a:t>How did you plan for and adapt your teaching to enable all pupils to access the same key ideas?</a:t>
            </a:r>
          </a:p>
          <a:p>
            <a:r>
              <a:rPr lang="en-GB" dirty="0">
                <a:latin typeface="Arial" panose="020B0604020202020204" pitchFamily="34" charset="0"/>
                <a:cs typeface="Arial" panose="020B0604020202020204" pitchFamily="34" charset="0"/>
              </a:rPr>
              <a:t>How did you encourage your pupils to develop their </a:t>
            </a:r>
            <a:r>
              <a:rPr lang="en-GB" b="1" dirty="0">
                <a:latin typeface="Arial" panose="020B0604020202020204" pitchFamily="34" charset="0"/>
                <a:cs typeface="Arial" panose="020B0604020202020204" pitchFamily="34" charset="0"/>
              </a:rPr>
              <a:t>vocabulary</a:t>
            </a:r>
            <a:r>
              <a:rPr lang="en-GB" dirty="0">
                <a:latin typeface="Arial" panose="020B0604020202020204" pitchFamily="34" charset="0"/>
                <a:cs typeface="Arial" panose="020B0604020202020204" pitchFamily="34" charset="0"/>
              </a:rPr>
              <a:t>?</a:t>
            </a:r>
          </a:p>
        </p:txBody>
      </p:sp>
      <p:sp>
        <p:nvSpPr>
          <p:cNvPr id="10" name="TextBox 9">
            <a:extLst>
              <a:ext uri="{FF2B5EF4-FFF2-40B4-BE49-F238E27FC236}">
                <a16:creationId xmlns:a16="http://schemas.microsoft.com/office/drawing/2014/main" id="{7D8EC353-1F44-52BD-9012-8590F3BAEB55}"/>
              </a:ext>
            </a:extLst>
          </p:cNvPr>
          <p:cNvSpPr txBox="1"/>
          <p:nvPr/>
        </p:nvSpPr>
        <p:spPr>
          <a:xfrm>
            <a:off x="142115" y="3361420"/>
            <a:ext cx="7191373" cy="369332"/>
          </a:xfrm>
          <a:prstGeom prst="rect">
            <a:avLst/>
          </a:prstGeom>
          <a:noFill/>
          <a:ln w="28575">
            <a:solidFill>
              <a:schemeClr val="tx1"/>
            </a:solidFill>
          </a:ln>
        </p:spPr>
        <p:txBody>
          <a:bodyPr wrap="square">
            <a:spAutoFit/>
          </a:bodyPr>
          <a:lstStyle/>
          <a:p>
            <a:pPr algn="ctr"/>
            <a:r>
              <a:rPr lang="en-GB" b="1" dirty="0">
                <a:latin typeface="Arial" panose="020B0604020202020204" pitchFamily="34" charset="0"/>
                <a:cs typeface="Arial" panose="020B0604020202020204" pitchFamily="34" charset="0"/>
              </a:rPr>
              <a:t>Substantive knowledge</a:t>
            </a:r>
            <a:endParaRPr lang="en-GB" dirty="0"/>
          </a:p>
        </p:txBody>
      </p:sp>
      <p:sp>
        <p:nvSpPr>
          <p:cNvPr id="11" name="TextBox 10">
            <a:extLst>
              <a:ext uri="{FF2B5EF4-FFF2-40B4-BE49-F238E27FC236}">
                <a16:creationId xmlns:a16="http://schemas.microsoft.com/office/drawing/2014/main" id="{04D05ABF-4E4F-6036-3D28-E1203BF54D70}"/>
              </a:ext>
            </a:extLst>
          </p:cNvPr>
          <p:cNvSpPr txBox="1"/>
          <p:nvPr/>
        </p:nvSpPr>
        <p:spPr>
          <a:xfrm>
            <a:off x="2447194" y="3983376"/>
            <a:ext cx="2241391" cy="1600438"/>
          </a:xfrm>
          <a:prstGeom prst="rect">
            <a:avLst/>
          </a:prstGeom>
          <a:noFill/>
          <a:ln w="28575">
            <a:solidFill>
              <a:schemeClr val="tx1"/>
            </a:solidFill>
          </a:ln>
        </p:spPr>
        <p:txBody>
          <a:bodyPr wrap="square">
            <a:spAutoFit/>
          </a:bodyPr>
          <a:lstStyle/>
          <a:p>
            <a:r>
              <a:rPr lang="en-GB" b="1" dirty="0">
                <a:latin typeface="Arial" panose="020B0604020202020204" pitchFamily="34" charset="0"/>
                <a:cs typeface="Arial" panose="020B0604020202020204" pitchFamily="34" charset="0"/>
              </a:rPr>
              <a:t>Writing: </a:t>
            </a:r>
          </a:p>
          <a:p>
            <a:r>
              <a:rPr lang="en-GB" sz="1600" dirty="0">
                <a:latin typeface="Arial" panose="020B0604020202020204" pitchFamily="34" charset="0"/>
                <a:cs typeface="Arial" panose="020B0604020202020204" pitchFamily="34" charset="0"/>
              </a:rPr>
              <a:t>Why is it important to ensure that pupils are given opportunities to evaluate and edit their writing? </a:t>
            </a:r>
            <a:endParaRPr lang="en-GB" sz="1600" dirty="0"/>
          </a:p>
        </p:txBody>
      </p:sp>
      <p:sp>
        <p:nvSpPr>
          <p:cNvPr id="12" name="TextBox 11">
            <a:extLst>
              <a:ext uri="{FF2B5EF4-FFF2-40B4-BE49-F238E27FC236}">
                <a16:creationId xmlns:a16="http://schemas.microsoft.com/office/drawing/2014/main" id="{B222025C-9A16-63E1-BD46-6A30AD9DDF19}"/>
              </a:ext>
            </a:extLst>
          </p:cNvPr>
          <p:cNvSpPr txBox="1"/>
          <p:nvPr/>
        </p:nvSpPr>
        <p:spPr>
          <a:xfrm>
            <a:off x="7584630" y="3361420"/>
            <a:ext cx="4465256" cy="369332"/>
          </a:xfrm>
          <a:prstGeom prst="rect">
            <a:avLst/>
          </a:prstGeom>
          <a:noFill/>
          <a:ln w="28575">
            <a:solidFill>
              <a:schemeClr val="tx1"/>
            </a:solidFill>
          </a:ln>
        </p:spPr>
        <p:txBody>
          <a:bodyPr wrap="square">
            <a:spAutoFit/>
          </a:bodyPr>
          <a:lstStyle/>
          <a:p>
            <a:pPr algn="ctr"/>
            <a:r>
              <a:rPr lang="en-GB" b="1" dirty="0">
                <a:latin typeface="Arial" panose="020B0604020202020204" pitchFamily="34" charset="0"/>
                <a:cs typeface="Arial" panose="020B0604020202020204" pitchFamily="34" charset="0"/>
              </a:rPr>
              <a:t>Disciplinary knowledge</a:t>
            </a:r>
            <a:endParaRPr lang="en-GB" dirty="0"/>
          </a:p>
        </p:txBody>
      </p:sp>
      <p:sp>
        <p:nvSpPr>
          <p:cNvPr id="13" name="TextBox 12">
            <a:extLst>
              <a:ext uri="{FF2B5EF4-FFF2-40B4-BE49-F238E27FC236}">
                <a16:creationId xmlns:a16="http://schemas.microsoft.com/office/drawing/2014/main" id="{EFE44DF5-98DD-014E-CE52-A8FBC929D4B9}"/>
              </a:ext>
            </a:extLst>
          </p:cNvPr>
          <p:cNvSpPr txBox="1"/>
          <p:nvPr/>
        </p:nvSpPr>
        <p:spPr>
          <a:xfrm>
            <a:off x="142115" y="3983376"/>
            <a:ext cx="2053938" cy="1600438"/>
          </a:xfrm>
          <a:prstGeom prst="rect">
            <a:avLst/>
          </a:prstGeom>
          <a:noFill/>
          <a:ln w="28575">
            <a:solidFill>
              <a:schemeClr val="tx1"/>
            </a:solidFill>
          </a:ln>
        </p:spPr>
        <p:txBody>
          <a:bodyPr wrap="square">
            <a:spAutoFit/>
          </a:bodyPr>
          <a:lstStyle/>
          <a:p>
            <a:r>
              <a:rPr lang="en-GB" b="1" dirty="0">
                <a:latin typeface="Arial" panose="020B0604020202020204" pitchFamily="34" charset="0"/>
                <a:cs typeface="Arial" panose="020B0604020202020204" pitchFamily="34" charset="0"/>
              </a:rPr>
              <a:t>Literature: </a:t>
            </a:r>
          </a:p>
          <a:p>
            <a:r>
              <a:rPr lang="en-GB" sz="1600" dirty="0">
                <a:latin typeface="Arial" panose="020B0604020202020204" pitchFamily="34" charset="0"/>
                <a:cs typeface="Arial" panose="020B0604020202020204" pitchFamily="34" charset="0"/>
              </a:rPr>
              <a:t>In what ways did/do you encourage pupils to engage with a wide enough range of literature? </a:t>
            </a:r>
            <a:endParaRPr lang="en-GB" sz="1600" dirty="0"/>
          </a:p>
        </p:txBody>
      </p:sp>
      <p:sp>
        <p:nvSpPr>
          <p:cNvPr id="14" name="TextBox 13">
            <a:extLst>
              <a:ext uri="{FF2B5EF4-FFF2-40B4-BE49-F238E27FC236}">
                <a16:creationId xmlns:a16="http://schemas.microsoft.com/office/drawing/2014/main" id="{D23DA797-98D5-5E20-5FC9-0B2C80CF9A98}"/>
              </a:ext>
            </a:extLst>
          </p:cNvPr>
          <p:cNvSpPr txBox="1"/>
          <p:nvPr/>
        </p:nvSpPr>
        <p:spPr>
          <a:xfrm>
            <a:off x="4939726" y="3930574"/>
            <a:ext cx="2393762" cy="2092881"/>
          </a:xfrm>
          <a:prstGeom prst="rect">
            <a:avLst/>
          </a:prstGeom>
          <a:noFill/>
          <a:ln w="28575">
            <a:solidFill>
              <a:schemeClr val="tx1"/>
            </a:solidFill>
          </a:ln>
        </p:spPr>
        <p:txBody>
          <a:bodyPr wrap="square">
            <a:spAutoFit/>
          </a:bodyPr>
          <a:lstStyle/>
          <a:p>
            <a:r>
              <a:rPr lang="en-GB" b="1" dirty="0">
                <a:latin typeface="Arial" panose="020B0604020202020204" pitchFamily="34" charset="0"/>
                <a:cs typeface="Arial" panose="020B0604020202020204" pitchFamily="34" charset="0"/>
              </a:rPr>
              <a:t>Concepts: </a:t>
            </a:r>
          </a:p>
          <a:p>
            <a:r>
              <a:rPr lang="en-GB" sz="1600" dirty="0">
                <a:latin typeface="Arial" panose="020B0604020202020204" pitchFamily="34" charset="0"/>
                <a:cs typeface="Arial" panose="020B0604020202020204" pitchFamily="34" charset="0"/>
              </a:rPr>
              <a:t>How  are connections made within and between the different domains of knowledge in English (reading, writing and spoken language) ?</a:t>
            </a:r>
            <a:endParaRPr lang="en-GB" sz="1600" dirty="0"/>
          </a:p>
        </p:txBody>
      </p:sp>
      <p:sp>
        <p:nvSpPr>
          <p:cNvPr id="15" name="TextBox 14">
            <a:extLst>
              <a:ext uri="{FF2B5EF4-FFF2-40B4-BE49-F238E27FC236}">
                <a16:creationId xmlns:a16="http://schemas.microsoft.com/office/drawing/2014/main" id="{AE07A4B9-A196-4FC2-2796-1256CE0F0DDB}"/>
              </a:ext>
            </a:extLst>
          </p:cNvPr>
          <p:cNvSpPr txBox="1"/>
          <p:nvPr/>
        </p:nvSpPr>
        <p:spPr>
          <a:xfrm>
            <a:off x="7584629" y="3901165"/>
            <a:ext cx="4465255" cy="2062103"/>
          </a:xfrm>
          <a:prstGeom prst="rect">
            <a:avLst/>
          </a:prstGeom>
          <a:noFill/>
          <a:ln w="28575">
            <a:solidFill>
              <a:schemeClr val="tx1"/>
            </a:solidFill>
          </a:ln>
        </p:spPr>
        <p:txBody>
          <a:bodyPr wrap="square">
            <a:spAutoFit/>
          </a:bodyPr>
          <a:lstStyle/>
          <a:p>
            <a:pPr marL="108000" indent="-108000">
              <a:buFont typeface="Arial" panose="020B0604020202020204" pitchFamily="34" charset="0"/>
              <a:buChar char="•"/>
            </a:pPr>
            <a:r>
              <a:rPr lang="en-GB" sz="1600" dirty="0">
                <a:latin typeface="Arial" panose="020B0604020202020204" pitchFamily="34" charset="0"/>
                <a:cs typeface="Arial" panose="020B0604020202020204" pitchFamily="34" charset="0"/>
              </a:rPr>
              <a:t>How did/do you decide the sequencing of knowledge?</a:t>
            </a:r>
          </a:p>
          <a:p>
            <a:pPr marL="108000" indent="-108000">
              <a:buFont typeface="Arial" panose="020B0604020202020204" pitchFamily="34" charset="0"/>
              <a:buChar char="•"/>
            </a:pPr>
            <a:r>
              <a:rPr lang="en-GB" sz="1600" dirty="0">
                <a:latin typeface="Arial" panose="020B0604020202020204" pitchFamily="34" charset="0"/>
                <a:cs typeface="Arial" panose="020B0604020202020204" pitchFamily="34" charset="0"/>
              </a:rPr>
              <a:t>Which key disciplinary modes, such as discussion and debate are used?</a:t>
            </a:r>
          </a:p>
          <a:p>
            <a:pPr marL="108000" indent="-108000">
              <a:buFont typeface="Arial" panose="020B0604020202020204" pitchFamily="34" charset="0"/>
              <a:buChar char="•"/>
            </a:pPr>
            <a:r>
              <a:rPr lang="en-GB" sz="1600" dirty="0">
                <a:latin typeface="Arial" panose="020B0604020202020204" pitchFamily="34" charset="0"/>
                <a:cs typeface="Arial" panose="020B0604020202020204" pitchFamily="34" charset="0"/>
              </a:rPr>
              <a:t>What do you understand by disciplinary traditions and how were they present today?</a:t>
            </a:r>
          </a:p>
          <a:p>
            <a:pPr marL="108000" indent="-108000">
              <a:buFont typeface="Arial" panose="020B0604020202020204" pitchFamily="34" charset="0"/>
              <a:buChar char="•"/>
            </a:pPr>
            <a:r>
              <a:rPr lang="en-GB" sz="1600" dirty="0">
                <a:latin typeface="Arial" panose="020B0604020202020204" pitchFamily="34" charset="0"/>
                <a:cs typeface="Arial" panose="020B0604020202020204" pitchFamily="34" charset="0"/>
              </a:rPr>
              <a:t>How do you use enquiry questions to develop this disciplinary knowledge?</a:t>
            </a:r>
            <a:endParaRPr lang="en-GB" sz="1600" dirty="0"/>
          </a:p>
        </p:txBody>
      </p:sp>
      <p:sp>
        <p:nvSpPr>
          <p:cNvPr id="16" name="TextBox 15">
            <a:extLst>
              <a:ext uri="{FF2B5EF4-FFF2-40B4-BE49-F238E27FC236}">
                <a16:creationId xmlns:a16="http://schemas.microsoft.com/office/drawing/2014/main" id="{B0F43C20-D6E4-AD4A-403C-7415BCCAAF2A}"/>
              </a:ext>
            </a:extLst>
          </p:cNvPr>
          <p:cNvSpPr txBox="1"/>
          <p:nvPr/>
        </p:nvSpPr>
        <p:spPr>
          <a:xfrm>
            <a:off x="142115" y="6223278"/>
            <a:ext cx="7191373" cy="369332"/>
          </a:xfrm>
          <a:prstGeom prst="rect">
            <a:avLst/>
          </a:prstGeom>
          <a:noFill/>
          <a:ln w="28575">
            <a:solidFill>
              <a:schemeClr val="tx1"/>
            </a:solidFill>
          </a:ln>
        </p:spPr>
        <p:txBody>
          <a:bodyPr wrap="square">
            <a:spAutoFit/>
          </a:bodyPr>
          <a:lstStyle/>
          <a:p>
            <a:pPr algn="ctr"/>
            <a:r>
              <a:rPr lang="en-GB" sz="1800" dirty="0">
                <a:latin typeface="Arial" panose="020B0604020202020204" pitchFamily="34" charset="0"/>
                <a:cs typeface="Arial" panose="020B0604020202020204" pitchFamily="34" charset="0"/>
              </a:rPr>
              <a:t>Spelling             /       </a:t>
            </a:r>
            <a:r>
              <a:rPr lang="en-GB" dirty="0">
                <a:latin typeface="Arial" panose="020B0604020202020204" pitchFamily="34" charset="0"/>
                <a:cs typeface="Arial" panose="020B0604020202020204" pitchFamily="34" charset="0"/>
              </a:rPr>
              <a:t>Punctuation</a:t>
            </a:r>
            <a:r>
              <a:rPr lang="en-GB" sz="1800" dirty="0">
                <a:latin typeface="Arial" panose="020B0604020202020204" pitchFamily="34" charset="0"/>
                <a:cs typeface="Arial" panose="020B0604020202020204" pitchFamily="34" charset="0"/>
              </a:rPr>
              <a:t>     /      </a:t>
            </a:r>
            <a:r>
              <a:rPr lang="en-GB" dirty="0">
                <a:latin typeface="Arial" panose="020B0604020202020204" pitchFamily="34" charset="0"/>
                <a:cs typeface="Arial" panose="020B0604020202020204" pitchFamily="34" charset="0"/>
              </a:rPr>
              <a:t>Grammar</a:t>
            </a:r>
            <a:endParaRPr lang="en-GB" dirty="0"/>
          </a:p>
        </p:txBody>
      </p:sp>
      <p:pic>
        <p:nvPicPr>
          <p:cNvPr id="3" name="Picture 2">
            <a:extLst>
              <a:ext uri="{FF2B5EF4-FFF2-40B4-BE49-F238E27FC236}">
                <a16:creationId xmlns:a16="http://schemas.microsoft.com/office/drawing/2014/main" id="{0A7E424E-1EA4-49F0-A764-0267CF53E72E}"/>
              </a:ext>
            </a:extLst>
          </p:cNvPr>
          <p:cNvPicPr>
            <a:picLocks noChangeAspect="1"/>
          </p:cNvPicPr>
          <p:nvPr/>
        </p:nvPicPr>
        <p:blipFill>
          <a:blip r:embed="rId3"/>
          <a:stretch>
            <a:fillRect/>
          </a:stretch>
        </p:blipFill>
        <p:spPr>
          <a:xfrm>
            <a:off x="411539" y="156068"/>
            <a:ext cx="1515090" cy="796929"/>
          </a:xfrm>
          <a:prstGeom prst="rect">
            <a:avLst/>
          </a:prstGeom>
        </p:spPr>
      </p:pic>
    </p:spTree>
    <p:extLst>
      <p:ext uri="{BB962C8B-B14F-4D97-AF65-F5344CB8AC3E}">
        <p14:creationId xmlns:p14="http://schemas.microsoft.com/office/powerpoint/2010/main" val="3817261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0B570C2-F135-564B-B48B-3045C85C50EE}"/>
              </a:ext>
            </a:extLst>
          </p:cNvPr>
          <p:cNvPicPr>
            <a:picLocks noChangeAspect="1"/>
          </p:cNvPicPr>
          <p:nvPr/>
        </p:nvPicPr>
        <p:blipFill>
          <a:blip r:embed="rId2"/>
          <a:stretch>
            <a:fillRect/>
          </a:stretch>
        </p:blipFill>
        <p:spPr>
          <a:xfrm>
            <a:off x="9852690" y="156068"/>
            <a:ext cx="2142031" cy="712373"/>
          </a:xfrm>
          <a:prstGeom prst="rect">
            <a:avLst/>
          </a:prstGeom>
        </p:spPr>
      </p:pic>
      <p:sp>
        <p:nvSpPr>
          <p:cNvPr id="6" name="TextBox 5">
            <a:extLst>
              <a:ext uri="{FF2B5EF4-FFF2-40B4-BE49-F238E27FC236}">
                <a16:creationId xmlns:a16="http://schemas.microsoft.com/office/drawing/2014/main" id="{021388D8-C1AC-E3CE-8C2D-50C354C353AA}"/>
              </a:ext>
            </a:extLst>
          </p:cNvPr>
          <p:cNvSpPr txBox="1"/>
          <p:nvPr/>
        </p:nvSpPr>
        <p:spPr>
          <a:xfrm>
            <a:off x="3148543" y="327588"/>
            <a:ext cx="4465256" cy="646331"/>
          </a:xfrm>
          <a:prstGeom prst="rect">
            <a:avLst/>
          </a:prstGeom>
          <a:noFill/>
          <a:ln w="28575">
            <a:solidFill>
              <a:schemeClr val="tx1"/>
            </a:solidFill>
          </a:ln>
        </p:spPr>
        <p:txBody>
          <a:bodyPr wrap="square">
            <a:spAutoFit/>
          </a:bodyPr>
          <a:lstStyle/>
          <a:p>
            <a:pPr algn="ctr"/>
            <a:r>
              <a:rPr lang="en-GB" dirty="0"/>
              <a:t>Key Questions that consider the impact of English subject knowledge </a:t>
            </a:r>
          </a:p>
        </p:txBody>
      </p:sp>
      <p:sp>
        <p:nvSpPr>
          <p:cNvPr id="7" name="TextBox 6">
            <a:extLst>
              <a:ext uri="{FF2B5EF4-FFF2-40B4-BE49-F238E27FC236}">
                <a16:creationId xmlns:a16="http://schemas.microsoft.com/office/drawing/2014/main" id="{F9B79D2B-6EB7-746F-29D1-C175411354E6}"/>
              </a:ext>
            </a:extLst>
          </p:cNvPr>
          <p:cNvSpPr txBox="1"/>
          <p:nvPr/>
        </p:nvSpPr>
        <p:spPr>
          <a:xfrm>
            <a:off x="197279" y="1258549"/>
            <a:ext cx="11723449" cy="5509200"/>
          </a:xfrm>
          <a:prstGeom prst="rect">
            <a:avLst/>
          </a:prstGeom>
          <a:noFill/>
          <a:ln w="28575">
            <a:solidFill>
              <a:schemeClr val="tx1"/>
            </a:solidFill>
          </a:ln>
        </p:spPr>
        <p:txBody>
          <a:bodyPr wrap="square">
            <a:spAutoFit/>
          </a:bodyPr>
          <a:lstStyle/>
          <a:p>
            <a:r>
              <a:rPr lang="en-GB" sz="1600" dirty="0">
                <a:latin typeface="Arial" panose="020B0604020202020204" pitchFamily="34" charset="0"/>
                <a:cs typeface="Arial" panose="020B0604020202020204" pitchFamily="34" charset="0"/>
              </a:rPr>
              <a:t>How do you enable pupils to use subject specific terminology? Can you give me an example? How might you now develop this further and why? Do the pupils know that they are doing this?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How do you / should you/ could you develop/enhance literacy within other subjects?</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How do you know how well you are teaching reading?</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Why and how do you model </a:t>
            </a:r>
            <a:r>
              <a:rPr lang="en-GB" sz="1600" dirty="0" err="1">
                <a:latin typeface="Arial" panose="020B0604020202020204" pitchFamily="34" charset="0"/>
                <a:cs typeface="Arial" panose="020B0604020202020204" pitchFamily="34" charset="0"/>
              </a:rPr>
              <a:t>oracy</a:t>
            </a:r>
            <a:r>
              <a:rPr lang="en-GB" sz="1600" dirty="0">
                <a:latin typeface="Arial" panose="020B0604020202020204" pitchFamily="34" charset="0"/>
                <a:cs typeface="Arial" panose="020B0604020202020204" pitchFamily="34" charset="0"/>
              </a:rPr>
              <a:t>? How do you develop your knowledge of standard English? How are pupils supported increasingly sustaining discussions and interactions with others?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How did this lesson contribute to pupils growing awareness that language serves a range of purposes and varies according to the context, audience or readers?</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Are pupils given opportunities to write in a variety of forms and how are they supported in evaluating this?</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Why is it significant that pupils are supported in planning and re-drafting their material? How can this be achieved effectively?</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What practical opportunities do pupils have to develop handwriting? Why did you use these strategies? Why was this sequenced in this way?</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How have you been able to promote reading for pleasure, why is </a:t>
            </a:r>
            <a:r>
              <a:rPr lang="en-GB" sz="1600">
                <a:latin typeface="Arial" panose="020B0604020202020204" pitchFamily="34" charset="0"/>
                <a:cs typeface="Arial" panose="020B0604020202020204" pitchFamily="34" charset="0"/>
              </a:rPr>
              <a:t>this significant? </a:t>
            </a:r>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5ADBB8C5-25AC-4868-9DBD-CEA69EE9D5C2}"/>
              </a:ext>
            </a:extLst>
          </p:cNvPr>
          <p:cNvPicPr>
            <a:picLocks noChangeAspect="1"/>
          </p:cNvPicPr>
          <p:nvPr/>
        </p:nvPicPr>
        <p:blipFill>
          <a:blip r:embed="rId3"/>
          <a:stretch>
            <a:fillRect/>
          </a:stretch>
        </p:blipFill>
        <p:spPr>
          <a:xfrm>
            <a:off x="411539" y="156068"/>
            <a:ext cx="1515090" cy="796929"/>
          </a:xfrm>
          <a:prstGeom prst="rect">
            <a:avLst/>
          </a:prstGeom>
        </p:spPr>
      </p:pic>
    </p:spTree>
    <p:extLst>
      <p:ext uri="{BB962C8B-B14F-4D97-AF65-F5344CB8AC3E}">
        <p14:creationId xmlns:p14="http://schemas.microsoft.com/office/powerpoint/2010/main" val="4115055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TotalTime>
  <Words>440</Words>
  <Application>Microsoft Office PowerPoint</Application>
  <PresentationFormat>Widescreen</PresentationFormat>
  <Paragraphs>37</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Marshall</dc:creator>
  <cp:lastModifiedBy>Di Swift</cp:lastModifiedBy>
  <cp:revision>8</cp:revision>
  <dcterms:created xsi:type="dcterms:W3CDTF">2023-05-17T15:07:05Z</dcterms:created>
  <dcterms:modified xsi:type="dcterms:W3CDTF">2023-06-15T04:13:56Z</dcterms:modified>
</cp:coreProperties>
</file>