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6AFD2C-34F4-40F3-B5D1-D8973C6ECB00}" v="12" dt="2023-02-28T16:16:32.3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5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23C10-D2F3-68F1-DF2E-A1B02D4C5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EE79-6439-6EBE-36B0-28CC14548A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F732B-1EED-7CC7-E2E1-118A00FC6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A4C3-4BFC-4F7C-AF22-9624B080D5E2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17DEF-76D3-8DDE-B3B8-571E91B5E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244ED-409B-CFF3-233E-6A1527ACE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53BF-98A7-4EB3-B8EC-A57ADADD2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15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A7FDA-58AF-0B0A-716E-498D1E672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2D0916-FB55-AF27-B9B0-A84F6B8FAC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A3A4A-3A18-9244-E7AF-0A82EFDAE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A4C3-4BFC-4F7C-AF22-9624B080D5E2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D3483-69EE-BA13-81F4-049A22E76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CAB61-B245-070B-CCF9-4DE3570E6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53BF-98A7-4EB3-B8EC-A57ADADD2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043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38E37B-9928-2543-5047-1BFF2FD9AC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7E0ECB-9D51-6C89-3330-BB2ECE7477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41701-0740-E179-B9BB-9FEE87934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A4C3-4BFC-4F7C-AF22-9624B080D5E2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F5327E-950C-2B9F-C767-069D118BA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1456D-36B9-89F6-67BD-263952504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53BF-98A7-4EB3-B8EC-A57ADADD2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994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13A95-C38B-054C-9A79-C0FF6F53E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AA536-FF41-BB35-D6D9-C75E446CA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1586BA-EC8A-26EF-8644-5B18E602B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A4C3-4BFC-4F7C-AF22-9624B080D5E2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585A7-F88C-D500-7564-B794629C9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E3043-00AB-D201-B035-4B820CF27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53BF-98A7-4EB3-B8EC-A57ADADD2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75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927F8-F546-BA05-CBC9-ABFEF58D2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D1926C-6092-B5F0-01E3-2A5C89537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9CB46-28BF-2139-A678-B8A4A4229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A4C3-4BFC-4F7C-AF22-9624B080D5E2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6AC9E-B5CD-D273-3AFB-739382119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177461-321F-B9BE-DC15-23B2BA008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53BF-98A7-4EB3-B8EC-A57ADADD2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535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0990F-68FF-C58E-584F-303A15DD8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BB0DA-7469-C062-E664-07AD355BC5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ED9E7B-E6AC-2432-A3D2-D757207EC5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F11D90-BD75-FF88-24FB-29FBF32F4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A4C3-4BFC-4F7C-AF22-9624B080D5E2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9DBEEC-AB35-E4D1-F87E-8D274CC19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4A86CF-57F6-B67D-53BF-06AA5A415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53BF-98A7-4EB3-B8EC-A57ADADD2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897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C7A31-8378-68E1-5D41-798116362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D36658-BF3E-C01D-750E-145C486CC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89DDCD-F5CB-E56B-E1F3-71BD6BAD12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B1157E-1CAC-CC91-2E57-FD5FF7C6AE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0D7263-9927-737D-974B-D72F91BC0F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EF842C-6C18-359A-A4F4-8F66C35EC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A4C3-4BFC-4F7C-AF22-9624B080D5E2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FE7C4E-DEA7-B258-68A0-5EB510BD8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D011A0-A051-FC31-EC74-32B603F23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53BF-98A7-4EB3-B8EC-A57ADADD2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946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D8A55-CD39-7A93-3719-9F45C665B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D6710A-54CB-5EEF-E4EC-E4A29E919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A4C3-4BFC-4F7C-AF22-9624B080D5E2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48E54C-8CCA-5966-103A-AE6D74737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26D7C0-4B8C-6193-4554-8E7914E43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53BF-98A7-4EB3-B8EC-A57ADADD2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57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B9B801-B4C3-5B07-1D9B-FDFB982C0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A4C3-4BFC-4F7C-AF22-9624B080D5E2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82DE6D-2F72-093B-70FA-A8FADEEC1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AC0DE7-6F64-3669-C3A5-B56499ED6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53BF-98A7-4EB3-B8EC-A57ADADD2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70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26B3C-4D0B-6EE4-246A-7ACDE7838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049C6-900A-8A9C-2DAF-C78C480B1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518EDD-9EB3-2FB2-2E1F-CA93B59CC1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3E0334-C548-1154-5289-096D67823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A4C3-4BFC-4F7C-AF22-9624B080D5E2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E5C5F5-BB1A-A75C-5923-70129254F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034609-EEC0-34ED-16D1-927C02C25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53BF-98A7-4EB3-B8EC-A57ADADD2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488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BFDC4-32C1-97E7-8D0E-469FFB417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0D2F61-F6BF-E109-A443-F7257C146D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A90E5B-12F4-21AB-D494-004F46F17E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359C58-02B1-83F1-339B-25E758332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A4C3-4BFC-4F7C-AF22-9624B080D5E2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4A4FB0-976D-AFD8-9C8A-E8BA49591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588F80-C62B-BE1D-CC76-035767A3F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53BF-98A7-4EB3-B8EC-A57ADADD2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970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0904A4-291A-BECB-193E-421EAFDE0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EC47D7-57DB-3F6E-38F8-E0D17DE31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9F065-2A48-B086-6908-285AC7D35C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2A4C3-4BFC-4F7C-AF22-9624B080D5E2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E8BAC-082C-1EB1-DED2-D5FCA6F868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0953F-CBC8-B83C-8772-0A1FB1485D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C53BF-98A7-4EB3-B8EC-A57ADADD2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019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eography.org.uk/ga-guidance-on-progression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818314-F5B6-39C4-90D3-6DE7045ABC70}"/>
              </a:ext>
            </a:extLst>
          </p:cNvPr>
          <p:cNvSpPr txBox="1"/>
          <p:nvPr/>
        </p:nvSpPr>
        <p:spPr>
          <a:xfrm>
            <a:off x="3221832" y="450056"/>
            <a:ext cx="4794596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Where was the Geography in today’s lesson?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26AD4F-30B5-F78E-AF8B-975AC6B827E8}"/>
              </a:ext>
            </a:extLst>
          </p:cNvPr>
          <p:cNvSpPr txBox="1"/>
          <p:nvPr/>
        </p:nvSpPr>
        <p:spPr>
          <a:xfrm>
            <a:off x="451519" y="2599551"/>
            <a:ext cx="2521684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Where was the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locational knowledge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 today’s lesson?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AF4833-A569-E9FD-D224-8FC4AE89222E}"/>
              </a:ext>
            </a:extLst>
          </p:cNvPr>
          <p:cNvSpPr txBox="1"/>
          <p:nvPr/>
        </p:nvSpPr>
        <p:spPr>
          <a:xfrm>
            <a:off x="3406920" y="2599551"/>
            <a:ext cx="2212210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Where was the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place knowledge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 today’s lesson?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E61CB3-01D0-ED1C-683A-5336A77EC151}"/>
              </a:ext>
            </a:extLst>
          </p:cNvPr>
          <p:cNvSpPr txBox="1"/>
          <p:nvPr/>
        </p:nvSpPr>
        <p:spPr>
          <a:xfrm>
            <a:off x="451519" y="1062638"/>
            <a:ext cx="11598366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did your pupils need to know already and when did they last learn / retrieve this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knowledge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and/or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did you check on prior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knowledge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did you plan to make meaningful connections between prior (KS1/2/3/4/5) and new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knowledge/skills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did you encourage your pupils to </a:t>
            </a:r>
            <a:r>
              <a:rPr lang="en-GB" b="1" i="1" dirty="0">
                <a:latin typeface="Arial" panose="020B0604020202020204" pitchFamily="34" charset="0"/>
                <a:cs typeface="Arial" panose="020B0604020202020204" pitchFamily="34" charset="0"/>
              </a:rPr>
              <a:t>think like geographers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C24C94-D497-7B04-9731-7CB4CC7DFDF8}"/>
              </a:ext>
            </a:extLst>
          </p:cNvPr>
          <p:cNvSpPr txBox="1"/>
          <p:nvPr/>
        </p:nvSpPr>
        <p:spPr>
          <a:xfrm>
            <a:off x="451519" y="3671704"/>
            <a:ext cx="2521684" cy="203132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did you build on pupils’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locational framework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strengthen and build a broad-ranging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knowledge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of locations?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C9BCF1-CA8B-8D30-892D-E1A519BFFD48}"/>
              </a:ext>
            </a:extLst>
          </p:cNvPr>
          <p:cNvSpPr txBox="1"/>
          <p:nvPr/>
        </p:nvSpPr>
        <p:spPr>
          <a:xfrm>
            <a:off x="84150" y="6426308"/>
            <a:ext cx="1199472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Where are the next steps on their Geography Journey in terms of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knowledge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? (short, medium, long term)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E2CB42-22E9-4533-30EA-8673DD80472F}"/>
              </a:ext>
            </a:extLst>
          </p:cNvPr>
          <p:cNvSpPr txBox="1"/>
          <p:nvPr/>
        </p:nvSpPr>
        <p:spPr>
          <a:xfrm>
            <a:off x="3406920" y="3697650"/>
            <a:ext cx="2212210" cy="175432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did you plan to help pupils understand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concepts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different locations and scales?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F0538C-00DF-8A4C-11CD-EF106D575650}"/>
              </a:ext>
            </a:extLst>
          </p:cNvPr>
          <p:cNvSpPr txBox="1"/>
          <p:nvPr/>
        </p:nvSpPr>
        <p:spPr>
          <a:xfrm>
            <a:off x="6052846" y="2599551"/>
            <a:ext cx="2732125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physical/human processes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were in today’s lesson?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6D6EFE5-591C-AB85-D473-70C9676DED2D}"/>
              </a:ext>
            </a:extLst>
          </p:cNvPr>
          <p:cNvSpPr txBox="1"/>
          <p:nvPr/>
        </p:nvSpPr>
        <p:spPr>
          <a:xfrm>
            <a:off x="6052845" y="3722815"/>
            <a:ext cx="2732125" cy="147732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links did you enable pupils to make to previous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physical/human processes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knowledge?</a:t>
            </a:r>
          </a:p>
        </p:txBody>
      </p:sp>
      <p:pic>
        <p:nvPicPr>
          <p:cNvPr id="1026" name="Picture 2" descr="Earth globe - Free signs icons">
            <a:extLst>
              <a:ext uri="{FF2B5EF4-FFF2-40B4-BE49-F238E27FC236}">
                <a16:creationId xmlns:a16="http://schemas.microsoft.com/office/drawing/2014/main" id="{A809E8D3-3D56-02E4-98B8-62F7D64313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45" y="110695"/>
            <a:ext cx="803120" cy="803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DD46118-08D9-AA6A-4C1D-44D1C583EE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2690" y="156068"/>
            <a:ext cx="2142031" cy="71237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28A945D-6D70-23E1-6B8E-790CA0ADC0FF}"/>
              </a:ext>
            </a:extLst>
          </p:cNvPr>
          <p:cNvSpPr txBox="1"/>
          <p:nvPr/>
        </p:nvSpPr>
        <p:spPr>
          <a:xfrm>
            <a:off x="6052844" y="5451976"/>
            <a:ext cx="2732125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When and how will they retrieve this next?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BFAAFA9-F6E5-4E08-1C8A-79542BC11C08}"/>
              </a:ext>
            </a:extLst>
          </p:cNvPr>
          <p:cNvSpPr txBox="1"/>
          <p:nvPr/>
        </p:nvSpPr>
        <p:spPr>
          <a:xfrm>
            <a:off x="9139179" y="2599551"/>
            <a:ext cx="2732125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geographical skills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were developed in today’s lesson?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D6B8BB6-8CD2-A53C-CB9F-C418963086EA}"/>
              </a:ext>
            </a:extLst>
          </p:cNvPr>
          <p:cNvSpPr txBox="1"/>
          <p:nvPr/>
        </p:nvSpPr>
        <p:spPr>
          <a:xfrm>
            <a:off x="9139178" y="3764036"/>
            <a:ext cx="2732125" cy="203132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did you plan for  pupils to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use and construct maps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(incl. GIS) to display their knowledge of spatial organisation, location and patterns?</a:t>
            </a:r>
          </a:p>
        </p:txBody>
      </p:sp>
    </p:spTree>
    <p:extLst>
      <p:ext uri="{BB962C8B-B14F-4D97-AF65-F5344CB8AC3E}">
        <p14:creationId xmlns:p14="http://schemas.microsoft.com/office/powerpoint/2010/main" val="3938850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818314-F5B6-39C4-90D3-6DE7045ABC70}"/>
              </a:ext>
            </a:extLst>
          </p:cNvPr>
          <p:cNvSpPr txBox="1"/>
          <p:nvPr/>
        </p:nvSpPr>
        <p:spPr>
          <a:xfrm>
            <a:off x="3221832" y="450056"/>
            <a:ext cx="4794596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do pupils make progress in geography?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26AD4F-30B5-F78E-AF8B-975AC6B827E8}"/>
              </a:ext>
            </a:extLst>
          </p:cNvPr>
          <p:cNvSpPr txBox="1"/>
          <p:nvPr/>
        </p:nvSpPr>
        <p:spPr>
          <a:xfrm>
            <a:off x="541805" y="2307143"/>
            <a:ext cx="2521684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Contextual world knowledge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of locations places and geographical features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AF4833-A569-E9FD-D224-8FC4AE89222E}"/>
              </a:ext>
            </a:extLst>
          </p:cNvPr>
          <p:cNvSpPr txBox="1"/>
          <p:nvPr/>
        </p:nvSpPr>
        <p:spPr>
          <a:xfrm>
            <a:off x="3372553" y="2299864"/>
            <a:ext cx="3754707" cy="147732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Understanding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conditions,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processes and interactions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that explain features, distribution patterns and changes over time and space.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E61CB3-01D0-ED1C-683A-5336A77EC151}"/>
              </a:ext>
            </a:extLst>
          </p:cNvPr>
          <p:cNvSpPr txBox="1"/>
          <p:nvPr/>
        </p:nvSpPr>
        <p:spPr>
          <a:xfrm>
            <a:off x="451519" y="1062638"/>
            <a:ext cx="11598366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Geographical Association has produced a progression framework for geography.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https://geography.org.uk/ga-guidance-on-progression/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 Three aspects of achievement are identified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C24C94-D497-7B04-9731-7CB4CC7DFDF8}"/>
              </a:ext>
            </a:extLst>
          </p:cNvPr>
          <p:cNvSpPr txBox="1"/>
          <p:nvPr/>
        </p:nvSpPr>
        <p:spPr>
          <a:xfrm>
            <a:off x="541805" y="4462236"/>
            <a:ext cx="10933658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Geographical Association has produced some useful benchmark statements that will give you a feel for pitch, these are included on slides 4, 5 and 6. On slide 3  are some questions that will help you to consider how your lessons help pupils to make progress in relation to the three aspects of achievement above. </a:t>
            </a:r>
          </a:p>
        </p:txBody>
      </p:sp>
      <p:pic>
        <p:nvPicPr>
          <p:cNvPr id="1026" name="Picture 2" descr="Earth globe - Free signs icons">
            <a:extLst>
              <a:ext uri="{FF2B5EF4-FFF2-40B4-BE49-F238E27FC236}">
                <a16:creationId xmlns:a16="http://schemas.microsoft.com/office/drawing/2014/main" id="{A809E8D3-3D56-02E4-98B8-62F7D64313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45" y="110695"/>
            <a:ext cx="803120" cy="803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DD46118-08D9-AA6A-4C1D-44D1C583EE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52690" y="156068"/>
            <a:ext cx="2142031" cy="71237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BFAAFA9-F6E5-4E08-1C8A-79542BC11C08}"/>
              </a:ext>
            </a:extLst>
          </p:cNvPr>
          <p:cNvSpPr txBox="1"/>
          <p:nvPr/>
        </p:nvSpPr>
        <p:spPr>
          <a:xfrm>
            <a:off x="7436324" y="2319221"/>
            <a:ext cx="3868170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Competence in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geographical enquiry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and the application of skills in observing, collecting , analysing, evaluating and communicating </a:t>
            </a:r>
          </a:p>
        </p:txBody>
      </p:sp>
    </p:spTree>
    <p:extLst>
      <p:ext uri="{BB962C8B-B14F-4D97-AF65-F5344CB8AC3E}">
        <p14:creationId xmlns:p14="http://schemas.microsoft.com/office/powerpoint/2010/main" val="4007872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818314-F5B6-39C4-90D3-6DE7045ABC70}"/>
              </a:ext>
            </a:extLst>
          </p:cNvPr>
          <p:cNvSpPr txBox="1"/>
          <p:nvPr/>
        </p:nvSpPr>
        <p:spPr>
          <a:xfrm>
            <a:off x="3221832" y="450056"/>
            <a:ext cx="4794596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do pupils make progress in geography?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E61CB3-01D0-ED1C-683A-5336A77EC151}"/>
              </a:ext>
            </a:extLst>
          </p:cNvPr>
          <p:cNvSpPr txBox="1"/>
          <p:nvPr/>
        </p:nvSpPr>
        <p:spPr>
          <a:xfrm>
            <a:off x="451519" y="1062638"/>
            <a:ext cx="11598366" cy="480131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How does your lesson / sequence of lessons contribute towards pupils being able to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Demonstrate greater fluency with world knowledge by drawing on an increasing range of locations and a widening range of examples?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Extend from the familiar and concrete to the unfamiliar and abstract?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Make greater sense of the world by connecting information and ideas about people, places, processes and environments?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Work with increasingly complex information about the world?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Increase the range of geographic skills, and support the pupils in applying these more accurately as they progress towards increasing their independence in geographical enquiry?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Use and apply techniques ‘ in the field’ through practical opportunities to carry out geographical enquiries and investigations?</a:t>
            </a:r>
          </a:p>
        </p:txBody>
      </p:sp>
      <p:pic>
        <p:nvPicPr>
          <p:cNvPr id="1026" name="Picture 2" descr="Earth globe - Free signs icons">
            <a:extLst>
              <a:ext uri="{FF2B5EF4-FFF2-40B4-BE49-F238E27FC236}">
                <a16:creationId xmlns:a16="http://schemas.microsoft.com/office/drawing/2014/main" id="{A809E8D3-3D56-02E4-98B8-62F7D64313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45" y="110695"/>
            <a:ext cx="803120" cy="803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DD46118-08D9-AA6A-4C1D-44D1C583EE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2690" y="156068"/>
            <a:ext cx="2142031" cy="712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290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9D9D5F2-FFDC-4149-B4B7-A2C56D676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912" y="1574323"/>
            <a:ext cx="10910176" cy="3499700"/>
          </a:xfrm>
          <a:prstGeom prst="rect">
            <a:avLst/>
          </a:prstGeom>
        </p:spPr>
      </p:pic>
      <p:pic>
        <p:nvPicPr>
          <p:cNvPr id="6" name="Picture 2" descr="Earth globe - Free signs icons">
            <a:extLst>
              <a:ext uri="{FF2B5EF4-FFF2-40B4-BE49-F238E27FC236}">
                <a16:creationId xmlns:a16="http://schemas.microsoft.com/office/drawing/2014/main" id="{E0C6D678-D31F-41D6-B699-609339787D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36" y="298403"/>
            <a:ext cx="803120" cy="803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A6A4E96-DCAC-4E44-BE29-EF936E659470}"/>
              </a:ext>
            </a:extLst>
          </p:cNvPr>
          <p:cNvSpPr txBox="1"/>
          <p:nvPr/>
        </p:nvSpPr>
        <p:spPr>
          <a:xfrm>
            <a:off x="3221832" y="450056"/>
            <a:ext cx="4794596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do pupils make progress in geography?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7E4FE84-37D9-4F0D-9B3F-C7F469AC6F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64431" y="343777"/>
            <a:ext cx="2142031" cy="712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705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Earth globe - Free signs icons">
            <a:extLst>
              <a:ext uri="{FF2B5EF4-FFF2-40B4-BE49-F238E27FC236}">
                <a16:creationId xmlns:a16="http://schemas.microsoft.com/office/drawing/2014/main" id="{E0C6D678-D31F-41D6-B699-609339787D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36" y="298403"/>
            <a:ext cx="803120" cy="803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A6A4E96-DCAC-4E44-BE29-EF936E659470}"/>
              </a:ext>
            </a:extLst>
          </p:cNvPr>
          <p:cNvSpPr txBox="1"/>
          <p:nvPr/>
        </p:nvSpPr>
        <p:spPr>
          <a:xfrm>
            <a:off x="3221832" y="450056"/>
            <a:ext cx="4794596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do pupils make progress in geography?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7E4FE84-37D9-4F0D-9B3F-C7F469AC6F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4431" y="343777"/>
            <a:ext cx="2142031" cy="71237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E331456-2A33-4EB7-BD4D-75B70628CC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4965" y="1275088"/>
            <a:ext cx="9236010" cy="541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37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Earth globe - Free signs icons">
            <a:extLst>
              <a:ext uri="{FF2B5EF4-FFF2-40B4-BE49-F238E27FC236}">
                <a16:creationId xmlns:a16="http://schemas.microsoft.com/office/drawing/2014/main" id="{E0C6D678-D31F-41D6-B699-609339787D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36" y="298403"/>
            <a:ext cx="803120" cy="803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A6A4E96-DCAC-4E44-BE29-EF936E659470}"/>
              </a:ext>
            </a:extLst>
          </p:cNvPr>
          <p:cNvSpPr txBox="1"/>
          <p:nvPr/>
        </p:nvSpPr>
        <p:spPr>
          <a:xfrm>
            <a:off x="3221832" y="450056"/>
            <a:ext cx="4794596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do pupils make progress in geography?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7E4FE84-37D9-4F0D-9B3F-C7F469AC6F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4431" y="343777"/>
            <a:ext cx="2142031" cy="71237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B9A6C28-F1A7-4427-BD24-992D99E150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3443" y="1446143"/>
            <a:ext cx="10045114" cy="4961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688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518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Marshall</dc:creator>
  <cp:lastModifiedBy>Di Swift</cp:lastModifiedBy>
  <cp:revision>4</cp:revision>
  <dcterms:created xsi:type="dcterms:W3CDTF">2023-02-28T13:35:29Z</dcterms:created>
  <dcterms:modified xsi:type="dcterms:W3CDTF">2023-06-15T04:40:05Z</dcterms:modified>
</cp:coreProperties>
</file>