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2" d="100"/>
          <a:sy n="82" d="100"/>
        </p:scale>
        <p:origin x="96"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2" y="450056"/>
            <a:ext cx="536635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Music in today’s lesson?</a:t>
            </a:r>
          </a:p>
        </p:txBody>
      </p:sp>
      <p:sp>
        <p:nvSpPr>
          <p:cNvPr id="10" name="TextBox 9">
            <a:extLst>
              <a:ext uri="{FF2B5EF4-FFF2-40B4-BE49-F238E27FC236}">
                <a16:creationId xmlns:a16="http://schemas.microsoft.com/office/drawing/2014/main" id="{7D8EC353-1F44-52BD-9012-8590F3BAEB55}"/>
              </a:ext>
            </a:extLst>
          </p:cNvPr>
          <p:cNvSpPr txBox="1"/>
          <p:nvPr/>
        </p:nvSpPr>
        <p:spPr>
          <a:xfrm>
            <a:off x="2194863" y="1094890"/>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4259901" y="1910286"/>
            <a:ext cx="3290217" cy="4339650"/>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Constructive: </a:t>
            </a:r>
          </a:p>
          <a:p>
            <a:endParaRPr lang="en-GB"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Why is it important to ensure that pupils understand pitch, melody, harmony, tempo, dynamics, structure, timbre, rhythm, notation?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do you enable pupils to use this language to talk about music?</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do you enable pupils to develop knowledge of each of  these components over time? </a:t>
            </a:r>
          </a:p>
          <a:p>
            <a:endParaRPr lang="en-GB" sz="1600" dirty="0">
              <a:latin typeface="Arial" panose="020B0604020202020204" pitchFamily="34" charset="0"/>
              <a:cs typeface="Arial" panose="020B0604020202020204" pitchFamily="34" charset="0"/>
            </a:endParaRPr>
          </a:p>
          <a:p>
            <a:endParaRPr lang="en-GB" sz="1600" dirty="0"/>
          </a:p>
        </p:txBody>
      </p:sp>
      <p:sp>
        <p:nvSpPr>
          <p:cNvPr id="13" name="TextBox 12">
            <a:extLst>
              <a:ext uri="{FF2B5EF4-FFF2-40B4-BE49-F238E27FC236}">
                <a16:creationId xmlns:a16="http://schemas.microsoft.com/office/drawing/2014/main" id="{EFE44DF5-98DD-014E-CE52-A8FBC929D4B9}"/>
              </a:ext>
            </a:extLst>
          </p:cNvPr>
          <p:cNvSpPr txBox="1"/>
          <p:nvPr/>
        </p:nvSpPr>
        <p:spPr>
          <a:xfrm>
            <a:off x="585188" y="1910286"/>
            <a:ext cx="3224812" cy="4339650"/>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Technical: </a:t>
            </a:r>
          </a:p>
          <a:p>
            <a:endParaRPr lang="en-GB"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In what ways did/do you encourage pupils to accurately produce sound either vocally, instrumentally or using music technology?</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did you incorporate prior knowledge and or how to you plan to build on this knowledge?</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did you decide to prioritise the particular examples that you chose? When will these be revisited or developed? </a:t>
            </a:r>
          </a:p>
          <a:p>
            <a:endParaRPr lang="en-GB" sz="1600" dirty="0"/>
          </a:p>
        </p:txBody>
      </p:sp>
      <p:sp>
        <p:nvSpPr>
          <p:cNvPr id="14" name="TextBox 13">
            <a:extLst>
              <a:ext uri="{FF2B5EF4-FFF2-40B4-BE49-F238E27FC236}">
                <a16:creationId xmlns:a16="http://schemas.microsoft.com/office/drawing/2014/main" id="{D23DA797-98D5-5E20-5FC9-0B2C80CF9A98}"/>
              </a:ext>
            </a:extLst>
          </p:cNvPr>
          <p:cNvSpPr txBox="1"/>
          <p:nvPr/>
        </p:nvSpPr>
        <p:spPr>
          <a:xfrm>
            <a:off x="8023584" y="1864452"/>
            <a:ext cx="3460203" cy="4308872"/>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Expressive: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Why is it important for pupils to listen to a wide range of music?</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are the pupils supported to consider musical quality?</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Are pupils enabled to practice the components so that learning is coherent and consolidated?</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Are pupils able to learn well enough so that they can be given the freedom to be imaginative? </a:t>
            </a:r>
          </a:p>
          <a:p>
            <a:endParaRPr lang="en-GB" sz="1600" dirty="0">
              <a:latin typeface="Arial" panose="020B0604020202020204" pitchFamily="34" charset="0"/>
              <a:cs typeface="Arial" panose="020B0604020202020204" pitchFamily="34" charset="0"/>
            </a:endParaRPr>
          </a:p>
          <a:p>
            <a:endParaRPr lang="en-GB" sz="1600" dirty="0"/>
          </a:p>
        </p:txBody>
      </p:sp>
      <p:pic>
        <p:nvPicPr>
          <p:cNvPr id="5" name="Picture 4">
            <a:extLst>
              <a:ext uri="{FF2B5EF4-FFF2-40B4-BE49-F238E27FC236}">
                <a16:creationId xmlns:a16="http://schemas.microsoft.com/office/drawing/2014/main" id="{91B87D28-4DCD-4C08-BB2B-FEBB329F11E6}"/>
              </a:ext>
            </a:extLst>
          </p:cNvPr>
          <p:cNvPicPr>
            <a:picLocks noChangeAspect="1"/>
          </p:cNvPicPr>
          <p:nvPr/>
        </p:nvPicPr>
        <p:blipFill>
          <a:blip r:embed="rId3"/>
          <a:stretch>
            <a:fillRect/>
          </a:stretch>
        </p:blipFill>
        <p:spPr>
          <a:xfrm>
            <a:off x="518334" y="180284"/>
            <a:ext cx="814402" cy="846762"/>
          </a:xfrm>
          <a:prstGeom prst="rect">
            <a:avLst/>
          </a:prstGeom>
        </p:spPr>
      </p:pic>
    </p:spTree>
    <p:extLst>
      <p:ext uri="{BB962C8B-B14F-4D97-AF65-F5344CB8AC3E}">
        <p14:creationId xmlns:p14="http://schemas.microsoft.com/office/powerpoint/2010/main" val="38172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148543" y="327588"/>
            <a:ext cx="4465256"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Disciplinary knowledge </a:t>
            </a:r>
            <a:endParaRPr lang="en-GB" dirty="0"/>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1258549"/>
            <a:ext cx="11723449" cy="5047536"/>
          </a:xfrm>
          <a:prstGeom prst="rect">
            <a:avLst/>
          </a:prstGeom>
          <a:noFill/>
          <a:ln w="28575">
            <a:solidFill>
              <a:schemeClr val="tx1"/>
            </a:solidFill>
          </a:ln>
        </p:spPr>
        <p:txBody>
          <a:bodyPr wrap="square">
            <a:spAutoFit/>
          </a:bodyPr>
          <a:lstStyle/>
          <a:p>
            <a:r>
              <a:rPr lang="en-GB" dirty="0"/>
              <a:t>Music benefits from being enjoyable, inclusive, collaborative, and diverse. Making music should be a key activity and more time should be spent on this than on simply imparting musical information. </a:t>
            </a:r>
          </a:p>
          <a:p>
            <a:r>
              <a:rPr lang="en-GB" dirty="0"/>
              <a:t>Core activities could include playing together, singing, making up music (composing) and experimenting with sound. These activities should be supported by opportunities to respond to music through using subject specific vocabulary and key concepts.  Consider carefully how your lessons enable pupils to:</a:t>
            </a:r>
          </a:p>
          <a:p>
            <a:endParaRPr lang="en-GB" dirty="0"/>
          </a:p>
          <a:p>
            <a:r>
              <a:rPr lang="en-GB" dirty="0"/>
              <a:t>• Explore a range of sound sources from which pupils can select, combine and arrange sound effectively, imaginatively and with musical expression </a:t>
            </a:r>
          </a:p>
          <a:p>
            <a:endParaRPr lang="en-GB" dirty="0"/>
          </a:p>
          <a:p>
            <a:r>
              <a:rPr lang="en-GB" dirty="0"/>
              <a:t>• Evaluate their own work and the work of others by using and applying key subject vocabulary </a:t>
            </a:r>
          </a:p>
          <a:p>
            <a:endParaRPr lang="en-GB" dirty="0"/>
          </a:p>
          <a:p>
            <a:r>
              <a:rPr lang="en-GB" dirty="0"/>
              <a:t>• Listen with concentration and understanding </a:t>
            </a:r>
          </a:p>
          <a:p>
            <a:endParaRPr lang="en-GB" dirty="0"/>
          </a:p>
          <a:p>
            <a:r>
              <a:rPr lang="en-GB" dirty="0"/>
              <a:t>• Perform with increasing confidence and competence </a:t>
            </a:r>
          </a:p>
          <a:p>
            <a:endParaRPr lang="en-GB" dirty="0"/>
          </a:p>
          <a:p>
            <a:r>
              <a:rPr lang="en-GB" dirty="0"/>
              <a:t>• Develop an understanding of the history of music </a:t>
            </a:r>
          </a:p>
          <a:p>
            <a:r>
              <a:rPr lang="en-GB" dirty="0"/>
              <a:t>	</a:t>
            </a:r>
          </a:p>
          <a:p>
            <a:endParaRPr lang="en-GB" sz="16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5904F75-1B7E-477E-A8A4-8B91B7936B47}"/>
              </a:ext>
            </a:extLst>
          </p:cNvPr>
          <p:cNvPicPr>
            <a:picLocks noChangeAspect="1"/>
          </p:cNvPicPr>
          <p:nvPr/>
        </p:nvPicPr>
        <p:blipFill>
          <a:blip r:embed="rId3"/>
          <a:stretch>
            <a:fillRect/>
          </a:stretch>
        </p:blipFill>
        <p:spPr>
          <a:xfrm>
            <a:off x="518334" y="180284"/>
            <a:ext cx="814402" cy="846762"/>
          </a:xfrm>
          <a:prstGeom prst="rect">
            <a:avLst/>
          </a:prstGeom>
        </p:spPr>
      </p:pic>
    </p:spTree>
    <p:extLst>
      <p:ext uri="{BB962C8B-B14F-4D97-AF65-F5344CB8AC3E}">
        <p14:creationId xmlns:p14="http://schemas.microsoft.com/office/powerpoint/2010/main" val="411505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343</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7</cp:revision>
  <dcterms:created xsi:type="dcterms:W3CDTF">2023-05-17T15:07:05Z</dcterms:created>
  <dcterms:modified xsi:type="dcterms:W3CDTF">2023-06-15T05:00:50Z</dcterms:modified>
</cp:coreProperties>
</file>