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5" d="100"/>
          <a:sy n="85" d="100"/>
        </p:scale>
        <p:origin x="49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7EEB4-4045-D048-E58D-922BDC7613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B58DD4E-B6D1-15E4-7BB5-071241CAAF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A707F46-9693-85AC-9777-EE1482588D51}"/>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751F1D4A-D93F-ADA3-5917-AFD55C7FA3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C893E3-9749-805A-F3C0-C889B6485D40}"/>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367115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E7026-6900-3B8B-2DDD-719FA312DC8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32D6879-42F3-1F9C-6CBE-83C02DB512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563018-430F-CFA8-B5A6-6FE5F6F70D7D}"/>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09DC4D20-DA69-C124-0785-53D776A6BB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93C0B0-846D-9FD8-8558-56C8B375F6F4}"/>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2557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C80C2C-CD75-A1C9-D00B-5EA11D8E0E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FD9235-E912-3BA2-5798-F8FB1EFCD2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72A466-BE28-A002-96D0-D3AE928ECF26}"/>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C110FD4C-9871-795E-034F-86959CBE1F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BA30BC-94E7-F87A-FB86-9A2AC6CAC775}"/>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824725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0993C-F1A2-726A-E2F6-E518EFF3E8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4603CD-7E41-AF60-2227-71372D9767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5EA6FB-4BA1-4D4D-FB1B-D490A982ECE5}"/>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6E676C98-25DC-7BDD-B881-34A8BD02B4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E47252-99B1-91E8-E779-5F896D9128D2}"/>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605535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53A11-6326-3856-6C07-F80A538EC6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DC53BC-7277-BA0B-6FC7-02BA4AE659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FAF7A4-32E7-2875-9BC9-9D09EC91A0E4}"/>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AC8D5AFF-3F15-80FF-E02C-81729DBDC4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85E354-A0AD-CB03-B433-C2491BB11FC2}"/>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3932456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A2B8D-4889-DC02-3026-298149AE2B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2652EB-9B43-E9F2-356F-23CAF98A0C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6AF718-52A2-4295-134D-1A047AD872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B9F5D33-8ACE-B013-A1D7-27939630FBAA}"/>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6" name="Footer Placeholder 5">
            <a:extLst>
              <a:ext uri="{FF2B5EF4-FFF2-40B4-BE49-F238E27FC236}">
                <a16:creationId xmlns:a16="http://schemas.microsoft.com/office/drawing/2014/main" id="{49B6A1C4-F6F6-BBF4-180B-EC832F9A85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76CCBD-5333-247B-9D7A-403F81EF65D6}"/>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3938990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F015E-0B31-8C89-63C2-BBAEE1B2325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F814EE-ED58-1D84-7CA6-27A6FE4EF5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BB21C0-5297-5FD2-34EF-57A1260A1B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8CE3DBD-AD73-E53C-68D6-3BB2B8ECB3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792DF4-AAC1-3EBD-7E84-C80278E5D1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ADE93D-2CAE-EFAF-6F67-2EF529BF4ED1}"/>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8" name="Footer Placeholder 7">
            <a:extLst>
              <a:ext uri="{FF2B5EF4-FFF2-40B4-BE49-F238E27FC236}">
                <a16:creationId xmlns:a16="http://schemas.microsoft.com/office/drawing/2014/main" id="{D8B79B66-4DE4-5709-0517-35C7D17582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B58949F-7063-8485-3A1F-A56185504187}"/>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2009153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A7FC-FF73-B76C-9B94-0827B3CFD23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BD28799-710B-F054-DE11-14A4490480B7}"/>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4" name="Footer Placeholder 3">
            <a:extLst>
              <a:ext uri="{FF2B5EF4-FFF2-40B4-BE49-F238E27FC236}">
                <a16:creationId xmlns:a16="http://schemas.microsoft.com/office/drawing/2014/main" id="{36D35219-AC81-4809-1118-2AE4750418F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6D40085-2965-8C69-3C6D-792CE5886464}"/>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85475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45F565-228D-2AAA-B8DE-4C9B812F2328}"/>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3" name="Footer Placeholder 2">
            <a:extLst>
              <a:ext uri="{FF2B5EF4-FFF2-40B4-BE49-F238E27FC236}">
                <a16:creationId xmlns:a16="http://schemas.microsoft.com/office/drawing/2014/main" id="{7916D3AD-A8AF-E23E-FE98-1E30FBB00AA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EF8EDDF-4997-D716-B29F-4109A0C072FF}"/>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4325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5A357-75CF-A7A7-A29B-2F963948BA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70B46BC-A205-679E-9A94-E3E4966ABA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3A4C182-5F3E-AE75-43AE-11844A9C49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EFE52C-2E80-726F-D51D-F10A121472F7}"/>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6" name="Footer Placeholder 5">
            <a:extLst>
              <a:ext uri="{FF2B5EF4-FFF2-40B4-BE49-F238E27FC236}">
                <a16:creationId xmlns:a16="http://schemas.microsoft.com/office/drawing/2014/main" id="{BA54AD6A-79A1-9FD3-9A31-98970B81AD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0C087F-A2DE-ADDB-D75C-30D9A2D91796}"/>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802346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0886-904E-219F-8448-DB1CBAE882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36AD3D0-DCEE-C5E6-2717-01F63C94B7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73CBC4F-4A78-642C-4E06-C1E875C4E4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F9919F-D9CB-A56B-7C24-3F92CB5AAF8D}"/>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6" name="Footer Placeholder 5">
            <a:extLst>
              <a:ext uri="{FF2B5EF4-FFF2-40B4-BE49-F238E27FC236}">
                <a16:creationId xmlns:a16="http://schemas.microsoft.com/office/drawing/2014/main" id="{DA463C32-858A-C6A6-1AB5-F7C7DFEA2E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35FC73-0C66-A3DE-43C6-CF39AB562C79}"/>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814073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2F4B2B-60AD-3681-A37D-329F4A11B6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4419086-8104-1CF8-E2B1-4345B8C1F0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52ADAD-20CC-76AD-7A57-A8F79FE364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746F306B-D5BB-DB51-7B21-DA7AC8774D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F2D6D26-DED5-3CB1-3E7C-80276E4E59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4507C-25B2-4158-BCFF-6DB63891D2B9}" type="slidenum">
              <a:rPr lang="en-GB" smtClean="0"/>
              <a:t>‹#›</a:t>
            </a:fld>
            <a:endParaRPr lang="en-GB"/>
          </a:p>
        </p:txBody>
      </p:sp>
    </p:spTree>
    <p:extLst>
      <p:ext uri="{BB962C8B-B14F-4D97-AF65-F5344CB8AC3E}">
        <p14:creationId xmlns:p14="http://schemas.microsoft.com/office/powerpoint/2010/main" val="1163742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0B570C2-F135-564B-B48B-3045C85C50EE}"/>
              </a:ext>
            </a:extLst>
          </p:cNvPr>
          <p:cNvPicPr>
            <a:picLocks noChangeAspect="1"/>
          </p:cNvPicPr>
          <p:nvPr/>
        </p:nvPicPr>
        <p:blipFill>
          <a:blip r:embed="rId2"/>
          <a:stretch>
            <a:fillRect/>
          </a:stretch>
        </p:blipFill>
        <p:spPr>
          <a:xfrm>
            <a:off x="9852690" y="156068"/>
            <a:ext cx="2142031" cy="712373"/>
          </a:xfrm>
          <a:prstGeom prst="rect">
            <a:avLst/>
          </a:prstGeom>
        </p:spPr>
      </p:pic>
      <p:sp>
        <p:nvSpPr>
          <p:cNvPr id="6" name="TextBox 5">
            <a:extLst>
              <a:ext uri="{FF2B5EF4-FFF2-40B4-BE49-F238E27FC236}">
                <a16:creationId xmlns:a16="http://schemas.microsoft.com/office/drawing/2014/main" id="{021388D8-C1AC-E3CE-8C2D-50C354C353AA}"/>
              </a:ext>
            </a:extLst>
          </p:cNvPr>
          <p:cNvSpPr txBox="1"/>
          <p:nvPr/>
        </p:nvSpPr>
        <p:spPr>
          <a:xfrm>
            <a:off x="3360085" y="327588"/>
            <a:ext cx="5317750" cy="646331"/>
          </a:xfrm>
          <a:prstGeom prst="rect">
            <a:avLst/>
          </a:prstGeom>
          <a:noFill/>
          <a:ln w="28575">
            <a:solidFill>
              <a:schemeClr val="tx1"/>
            </a:solidFill>
          </a:ln>
        </p:spPr>
        <p:txBody>
          <a:bodyPr wrap="square">
            <a:spAutoFit/>
          </a:bodyPr>
          <a:lstStyle/>
          <a:p>
            <a:pPr algn="ctr"/>
            <a:r>
              <a:rPr lang="en-GB" dirty="0">
                <a:latin typeface="Arial" panose="020B0604020202020204" pitchFamily="34" charset="0"/>
                <a:cs typeface="Arial" panose="020B0604020202020204" pitchFamily="34" charset="0"/>
              </a:rPr>
              <a:t>Where was the Physical Education (PE) in today’s lesson?</a:t>
            </a:r>
          </a:p>
        </p:txBody>
      </p:sp>
      <p:sp>
        <p:nvSpPr>
          <p:cNvPr id="7" name="TextBox 6">
            <a:extLst>
              <a:ext uri="{FF2B5EF4-FFF2-40B4-BE49-F238E27FC236}">
                <a16:creationId xmlns:a16="http://schemas.microsoft.com/office/drawing/2014/main" id="{F9B79D2B-6EB7-746F-29D1-C175411354E6}"/>
              </a:ext>
            </a:extLst>
          </p:cNvPr>
          <p:cNvSpPr txBox="1"/>
          <p:nvPr/>
        </p:nvSpPr>
        <p:spPr>
          <a:xfrm>
            <a:off x="197279" y="1258549"/>
            <a:ext cx="11723449" cy="5293757"/>
          </a:xfrm>
          <a:prstGeom prst="rect">
            <a:avLst/>
          </a:prstGeom>
          <a:noFill/>
          <a:ln w="28575">
            <a:solidFill>
              <a:schemeClr val="tx1"/>
            </a:solidFill>
          </a:ln>
        </p:spPr>
        <p:txBody>
          <a:bodyPr wrap="square">
            <a:spAutoFit/>
          </a:bodyPr>
          <a:lstStyle/>
          <a:p>
            <a:r>
              <a:rPr lang="en-GB" dirty="0"/>
              <a:t>	</a:t>
            </a:r>
          </a:p>
          <a:p>
            <a:r>
              <a:rPr lang="en-GB" sz="1600" dirty="0">
                <a:latin typeface="Arial" panose="020B0604020202020204" pitchFamily="34" charset="0"/>
                <a:cs typeface="Arial" panose="020B0604020202020204" pitchFamily="34" charset="0"/>
              </a:rPr>
              <a:t>In Physical Education (PE) several types of knowledge are discussed.</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Substantive knowledge </a:t>
            </a:r>
            <a:r>
              <a:rPr lang="en-GB" sz="1600" dirty="0">
                <a:latin typeface="Arial" panose="020B0604020202020204" pitchFamily="34" charset="0"/>
                <a:cs typeface="Arial" panose="020B0604020202020204" pitchFamily="34" charset="0"/>
              </a:rPr>
              <a:t>falls into three areas, (1) motor competence, (2) rules, strategies and tactics and (3) healthy participation.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In each of these areas, there is a discernment between </a:t>
            </a:r>
            <a:r>
              <a:rPr lang="en-GB" sz="1600" b="1" dirty="0">
                <a:latin typeface="Arial" panose="020B0604020202020204" pitchFamily="34" charset="0"/>
                <a:cs typeface="Arial" panose="020B0604020202020204" pitchFamily="34" charset="0"/>
              </a:rPr>
              <a:t>procedural (know how) knowledge </a:t>
            </a:r>
            <a:r>
              <a:rPr lang="en-GB" sz="1600" dirty="0">
                <a:latin typeface="Arial" panose="020B0604020202020204" pitchFamily="34" charset="0"/>
                <a:cs typeface="Arial" panose="020B0604020202020204" pitchFamily="34" charset="0"/>
              </a:rPr>
              <a:t>and </a:t>
            </a:r>
            <a:r>
              <a:rPr lang="en-GB" sz="1600" b="1" dirty="0">
                <a:latin typeface="Arial" panose="020B0604020202020204" pitchFamily="34" charset="0"/>
                <a:cs typeface="Arial" panose="020B0604020202020204" pitchFamily="34" charset="0"/>
              </a:rPr>
              <a:t>declarative knowledge (know what).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When pupils complete an activity they are using both their procedural and declarative knowledge in combination so that they know how to do something well. Know how to knowledge combines procedural and declarative knowledge.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It is this combination that enables us to evaluate how well a pupil achieves something, not just that they know something theoretically (know what knowledge) or practical (know how knowledge). Often in PE it is important to teach both know how, know what and know how to knowledge. It is the know how to knowledge that develops understanding. As teachers we need to be clear of the difference, so that we don’t just teach skills, or know that knowledge, but think about how both in combination enrich pupil’s understanding, achievement and progression.</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In addition in PE, there is reference to something called domain knowledge. Domain knowledge relates to the particular and specific knowledge associated with different sports or sporting contexts,  . </a:t>
            </a:r>
          </a:p>
          <a:p>
            <a:endParaRPr lang="en-GB" sz="16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0B93F13F-6159-4718-8D76-54609CB0FD9B}"/>
              </a:ext>
            </a:extLst>
          </p:cNvPr>
          <p:cNvPicPr>
            <a:picLocks noChangeAspect="1"/>
          </p:cNvPicPr>
          <p:nvPr/>
        </p:nvPicPr>
        <p:blipFill>
          <a:blip r:embed="rId3"/>
          <a:stretch>
            <a:fillRect/>
          </a:stretch>
        </p:blipFill>
        <p:spPr>
          <a:xfrm>
            <a:off x="379589" y="149349"/>
            <a:ext cx="2209992" cy="807790"/>
          </a:xfrm>
          <a:prstGeom prst="rect">
            <a:avLst/>
          </a:prstGeom>
        </p:spPr>
      </p:pic>
    </p:spTree>
    <p:extLst>
      <p:ext uri="{BB962C8B-B14F-4D97-AF65-F5344CB8AC3E}">
        <p14:creationId xmlns:p14="http://schemas.microsoft.com/office/powerpoint/2010/main" val="1087170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C57BCB7-D0BB-E713-8C83-B1DB15F0353D}"/>
              </a:ext>
            </a:extLst>
          </p:cNvPr>
          <p:cNvPicPr>
            <a:picLocks noChangeAspect="1"/>
          </p:cNvPicPr>
          <p:nvPr/>
        </p:nvPicPr>
        <p:blipFill>
          <a:blip r:embed="rId2"/>
          <a:stretch>
            <a:fillRect/>
          </a:stretch>
        </p:blipFill>
        <p:spPr>
          <a:xfrm>
            <a:off x="9852690" y="156068"/>
            <a:ext cx="2142031" cy="712373"/>
          </a:xfrm>
          <a:prstGeom prst="rect">
            <a:avLst/>
          </a:prstGeom>
        </p:spPr>
      </p:pic>
      <p:sp>
        <p:nvSpPr>
          <p:cNvPr id="7" name="TextBox 6">
            <a:extLst>
              <a:ext uri="{FF2B5EF4-FFF2-40B4-BE49-F238E27FC236}">
                <a16:creationId xmlns:a16="http://schemas.microsoft.com/office/drawing/2014/main" id="{C742BD60-78A7-ED6A-AE80-921C1E04777F}"/>
              </a:ext>
            </a:extLst>
          </p:cNvPr>
          <p:cNvSpPr txBox="1"/>
          <p:nvPr/>
        </p:nvSpPr>
        <p:spPr>
          <a:xfrm>
            <a:off x="3221831" y="450056"/>
            <a:ext cx="5733909" cy="369332"/>
          </a:xfrm>
          <a:prstGeom prst="rect">
            <a:avLst/>
          </a:prstGeom>
          <a:noFill/>
          <a:ln w="28575">
            <a:solidFill>
              <a:schemeClr val="tx1"/>
            </a:solidFill>
          </a:ln>
        </p:spPr>
        <p:txBody>
          <a:bodyPr wrap="square" rtlCol="0">
            <a:spAutoFit/>
          </a:bodyPr>
          <a:lstStyle/>
          <a:p>
            <a:r>
              <a:rPr lang="en-GB" dirty="0">
                <a:latin typeface="Arial" panose="020B0604020202020204" pitchFamily="34" charset="0"/>
                <a:cs typeface="Arial" panose="020B0604020202020204" pitchFamily="34" charset="0"/>
              </a:rPr>
              <a:t>Where was the Physical Education in today’s lesson?</a:t>
            </a:r>
          </a:p>
        </p:txBody>
      </p:sp>
      <p:sp>
        <p:nvSpPr>
          <p:cNvPr id="10" name="TextBox 9">
            <a:extLst>
              <a:ext uri="{FF2B5EF4-FFF2-40B4-BE49-F238E27FC236}">
                <a16:creationId xmlns:a16="http://schemas.microsoft.com/office/drawing/2014/main" id="{7D8EC353-1F44-52BD-9012-8590F3BAEB55}"/>
              </a:ext>
            </a:extLst>
          </p:cNvPr>
          <p:cNvSpPr txBox="1"/>
          <p:nvPr/>
        </p:nvSpPr>
        <p:spPr>
          <a:xfrm>
            <a:off x="2197594" y="1018547"/>
            <a:ext cx="7191373" cy="369332"/>
          </a:xfrm>
          <a:prstGeom prst="rect">
            <a:avLst/>
          </a:prstGeom>
          <a:noFill/>
          <a:ln w="28575">
            <a:solidFill>
              <a:schemeClr val="tx1"/>
            </a:solidFill>
          </a:ln>
        </p:spPr>
        <p:txBody>
          <a:bodyPr wrap="square">
            <a:spAutoFit/>
          </a:bodyPr>
          <a:lstStyle/>
          <a:p>
            <a:pPr algn="ctr"/>
            <a:r>
              <a:rPr lang="en-GB" b="1" dirty="0">
                <a:latin typeface="Arial" panose="020B0604020202020204" pitchFamily="34" charset="0"/>
                <a:cs typeface="Arial" panose="020B0604020202020204" pitchFamily="34" charset="0"/>
              </a:rPr>
              <a:t>Substantive knowledge</a:t>
            </a:r>
            <a:endParaRPr lang="en-GB" dirty="0"/>
          </a:p>
        </p:txBody>
      </p:sp>
      <p:sp>
        <p:nvSpPr>
          <p:cNvPr id="11" name="TextBox 10">
            <a:extLst>
              <a:ext uri="{FF2B5EF4-FFF2-40B4-BE49-F238E27FC236}">
                <a16:creationId xmlns:a16="http://schemas.microsoft.com/office/drawing/2014/main" id="{04D05ABF-4E4F-6036-3D28-E1203BF54D70}"/>
              </a:ext>
            </a:extLst>
          </p:cNvPr>
          <p:cNvSpPr txBox="1"/>
          <p:nvPr/>
        </p:nvSpPr>
        <p:spPr>
          <a:xfrm>
            <a:off x="4168417" y="1618231"/>
            <a:ext cx="3290217" cy="3970318"/>
          </a:xfrm>
          <a:prstGeom prst="rect">
            <a:avLst/>
          </a:prstGeom>
          <a:noFill/>
          <a:ln w="28575">
            <a:solidFill>
              <a:schemeClr val="tx1"/>
            </a:solidFill>
          </a:ln>
        </p:spPr>
        <p:txBody>
          <a:bodyPr wrap="square">
            <a:spAutoFit/>
          </a:bodyPr>
          <a:lstStyle/>
          <a:p>
            <a:r>
              <a:rPr lang="en-GB" b="1" dirty="0">
                <a:latin typeface="Arial" panose="020B0604020202020204" pitchFamily="34" charset="0"/>
                <a:cs typeface="Arial" panose="020B0604020202020204" pitchFamily="34" charset="0"/>
              </a:rPr>
              <a:t>Rules Strategies and Tactics: </a:t>
            </a:r>
          </a:p>
          <a:p>
            <a:endParaRPr lang="en-GB" dirty="0"/>
          </a:p>
          <a:p>
            <a:pPr marL="285750" indent="-285750">
              <a:buFont typeface="Arial" panose="020B0604020202020204" pitchFamily="34" charset="0"/>
              <a:buChar char="•"/>
            </a:pPr>
            <a:r>
              <a:rPr lang="en-GB" dirty="0"/>
              <a:t>Pupils can name and demonstrate increasingly complex tactical knowledge, context-specific rules and know how to be successful across a range of activities and sports, including where knowledge is flexible across domains </a:t>
            </a:r>
          </a:p>
          <a:p>
            <a:pPr marL="285750" indent="-285750">
              <a:buFont typeface="Arial" panose="020B0604020202020204" pitchFamily="34" charset="0"/>
              <a:buChar char="•"/>
            </a:pPr>
            <a:endParaRPr lang="en-GB" dirty="0"/>
          </a:p>
          <a:p>
            <a:endParaRPr lang="en-GB" b="1"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EFE44DF5-98DD-014E-CE52-A8FBC929D4B9}"/>
              </a:ext>
            </a:extLst>
          </p:cNvPr>
          <p:cNvSpPr txBox="1"/>
          <p:nvPr/>
        </p:nvSpPr>
        <p:spPr>
          <a:xfrm>
            <a:off x="585188" y="1587038"/>
            <a:ext cx="3224812" cy="3939540"/>
          </a:xfrm>
          <a:prstGeom prst="rect">
            <a:avLst/>
          </a:prstGeom>
          <a:noFill/>
          <a:ln w="28575">
            <a:solidFill>
              <a:schemeClr val="tx1"/>
            </a:solidFill>
          </a:ln>
        </p:spPr>
        <p:txBody>
          <a:bodyPr wrap="square">
            <a:spAutoFit/>
          </a:bodyPr>
          <a:lstStyle/>
          <a:p>
            <a:r>
              <a:rPr lang="en-GB" b="1" dirty="0">
                <a:latin typeface="Arial" panose="020B0604020202020204" pitchFamily="34" charset="0"/>
                <a:cs typeface="Arial" panose="020B0604020202020204" pitchFamily="34" charset="0"/>
              </a:rPr>
              <a:t>Motor Competence: </a:t>
            </a:r>
          </a:p>
          <a:p>
            <a:endParaRPr lang="en-GB" dirty="0"/>
          </a:p>
          <a:p>
            <a:r>
              <a:rPr lang="en-GB" dirty="0"/>
              <a:t>• Pupils have relative fluency in specialised motor movements that become increasingly complex within domain-specific contexts </a:t>
            </a:r>
          </a:p>
          <a:p>
            <a:endParaRPr lang="en-GB" dirty="0"/>
          </a:p>
          <a:p>
            <a:r>
              <a:rPr lang="en-GB" dirty="0"/>
              <a:t>• Pupils develop their declarative knowledge and procedural knowledge and have opportunities to ‘perform’ both forms of knowledge </a:t>
            </a:r>
          </a:p>
          <a:p>
            <a:endParaRPr lang="en-GB" sz="1600"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D23DA797-98D5-5E20-5FC9-0B2C80CF9A98}"/>
              </a:ext>
            </a:extLst>
          </p:cNvPr>
          <p:cNvSpPr txBox="1"/>
          <p:nvPr/>
        </p:nvSpPr>
        <p:spPr>
          <a:xfrm>
            <a:off x="8003264" y="1618231"/>
            <a:ext cx="3460203" cy="3970318"/>
          </a:xfrm>
          <a:prstGeom prst="rect">
            <a:avLst/>
          </a:prstGeom>
          <a:noFill/>
          <a:ln w="28575">
            <a:solidFill>
              <a:schemeClr val="tx1"/>
            </a:solidFill>
          </a:ln>
        </p:spPr>
        <p:txBody>
          <a:bodyPr wrap="square">
            <a:spAutoFit/>
          </a:bodyPr>
          <a:lstStyle/>
          <a:p>
            <a:r>
              <a:rPr lang="en-GB" b="1" dirty="0">
                <a:latin typeface="Arial" panose="020B0604020202020204" pitchFamily="34" charset="0"/>
                <a:cs typeface="Arial" panose="020B0604020202020204" pitchFamily="34" charset="0"/>
              </a:rPr>
              <a:t>Healthy Participation: </a:t>
            </a:r>
          </a:p>
          <a:p>
            <a:endParaRPr lang="en-GB" dirty="0"/>
          </a:p>
          <a:p>
            <a:pPr marL="285750" indent="-285750">
              <a:buFont typeface="Arial" panose="020B0604020202020204" pitchFamily="34" charset="0"/>
              <a:buChar char="•"/>
            </a:pPr>
            <a:r>
              <a:rPr lang="en-GB" dirty="0"/>
              <a:t>Pupils know and can show how to safely prepare for and participate in physical activity and sport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Pupils know and can show the different short- and long-term impacts of sport and physical activity and factors affecting participation. </a:t>
            </a:r>
          </a:p>
          <a:p>
            <a:pPr marL="285750" indent="-285750">
              <a:buFont typeface="Arial" panose="020B0604020202020204" pitchFamily="34" charset="0"/>
              <a:buChar char="•"/>
            </a:pPr>
            <a:endParaRPr lang="en-GB" dirty="0"/>
          </a:p>
          <a:p>
            <a:endParaRPr lang="en-GB" b="1"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7075B1D2-8E3A-45A5-A7D4-D8D984482AAF}"/>
              </a:ext>
            </a:extLst>
          </p:cNvPr>
          <p:cNvPicPr>
            <a:picLocks noChangeAspect="1"/>
          </p:cNvPicPr>
          <p:nvPr/>
        </p:nvPicPr>
        <p:blipFill>
          <a:blip r:embed="rId3"/>
          <a:stretch>
            <a:fillRect/>
          </a:stretch>
        </p:blipFill>
        <p:spPr>
          <a:xfrm>
            <a:off x="379589" y="149349"/>
            <a:ext cx="2209992" cy="807790"/>
          </a:xfrm>
          <a:prstGeom prst="rect">
            <a:avLst/>
          </a:prstGeom>
        </p:spPr>
      </p:pic>
    </p:spTree>
    <p:extLst>
      <p:ext uri="{BB962C8B-B14F-4D97-AF65-F5344CB8AC3E}">
        <p14:creationId xmlns:p14="http://schemas.microsoft.com/office/powerpoint/2010/main" val="3817261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0B570C2-F135-564B-B48B-3045C85C50EE}"/>
              </a:ext>
            </a:extLst>
          </p:cNvPr>
          <p:cNvPicPr>
            <a:picLocks noChangeAspect="1"/>
          </p:cNvPicPr>
          <p:nvPr/>
        </p:nvPicPr>
        <p:blipFill>
          <a:blip r:embed="rId2"/>
          <a:stretch>
            <a:fillRect/>
          </a:stretch>
        </p:blipFill>
        <p:spPr>
          <a:xfrm>
            <a:off x="9852690" y="156068"/>
            <a:ext cx="2142031" cy="712373"/>
          </a:xfrm>
          <a:prstGeom prst="rect">
            <a:avLst/>
          </a:prstGeom>
        </p:spPr>
      </p:pic>
      <p:sp>
        <p:nvSpPr>
          <p:cNvPr id="6" name="TextBox 5">
            <a:extLst>
              <a:ext uri="{FF2B5EF4-FFF2-40B4-BE49-F238E27FC236}">
                <a16:creationId xmlns:a16="http://schemas.microsoft.com/office/drawing/2014/main" id="{021388D8-C1AC-E3CE-8C2D-50C354C353AA}"/>
              </a:ext>
            </a:extLst>
          </p:cNvPr>
          <p:cNvSpPr txBox="1"/>
          <p:nvPr/>
        </p:nvSpPr>
        <p:spPr>
          <a:xfrm>
            <a:off x="3360084" y="327588"/>
            <a:ext cx="5021915" cy="646331"/>
          </a:xfrm>
          <a:prstGeom prst="rect">
            <a:avLst/>
          </a:prstGeom>
          <a:noFill/>
          <a:ln w="28575">
            <a:solidFill>
              <a:schemeClr val="tx1"/>
            </a:solidFill>
          </a:ln>
        </p:spPr>
        <p:txBody>
          <a:bodyPr wrap="square">
            <a:spAutoFit/>
          </a:bodyPr>
          <a:lstStyle/>
          <a:p>
            <a:pPr algn="ctr"/>
            <a:r>
              <a:rPr lang="en-GB" dirty="0">
                <a:latin typeface="Arial" panose="020B0604020202020204" pitchFamily="34" charset="0"/>
                <a:cs typeface="Arial" panose="020B0604020202020204" pitchFamily="34" charset="0"/>
              </a:rPr>
              <a:t>Where was the Physical Education (PE) in today’s lesson?</a:t>
            </a:r>
          </a:p>
        </p:txBody>
      </p:sp>
      <p:sp>
        <p:nvSpPr>
          <p:cNvPr id="7" name="TextBox 6">
            <a:extLst>
              <a:ext uri="{FF2B5EF4-FFF2-40B4-BE49-F238E27FC236}">
                <a16:creationId xmlns:a16="http://schemas.microsoft.com/office/drawing/2014/main" id="{F9B79D2B-6EB7-746F-29D1-C175411354E6}"/>
              </a:ext>
            </a:extLst>
          </p:cNvPr>
          <p:cNvSpPr txBox="1"/>
          <p:nvPr/>
        </p:nvSpPr>
        <p:spPr>
          <a:xfrm>
            <a:off x="197279" y="1258549"/>
            <a:ext cx="11723449" cy="5355312"/>
          </a:xfrm>
          <a:prstGeom prst="rect">
            <a:avLst/>
          </a:prstGeom>
          <a:noFill/>
          <a:ln w="28575">
            <a:solidFill>
              <a:schemeClr val="tx1"/>
            </a:solidFill>
          </a:ln>
        </p:spPr>
        <p:txBody>
          <a:bodyPr wrap="square">
            <a:spAutoFit/>
          </a:bodyPr>
          <a:lstStyle/>
          <a:p>
            <a:endParaRPr lang="en-GB" dirty="0"/>
          </a:p>
          <a:p>
            <a:r>
              <a:rPr lang="en-GB" dirty="0"/>
              <a:t>How  have you demonstrated that you know that PE includes clearly defined knowledge that can usefully be categorised into declarative and procedural </a:t>
            </a:r>
            <a:r>
              <a:rPr lang="en-GB"/>
              <a:t>knowledge?</a:t>
            </a:r>
          </a:p>
          <a:p>
            <a:endParaRPr lang="en-GB" dirty="0"/>
          </a:p>
          <a:p>
            <a:r>
              <a:rPr lang="en-GB" dirty="0"/>
              <a:t>Can you show me how you have linked these forms of knowledge to enable pupil progress?</a:t>
            </a:r>
          </a:p>
          <a:p>
            <a:endParaRPr lang="en-GB" dirty="0"/>
          </a:p>
          <a:p>
            <a:r>
              <a:rPr lang="en-GB" dirty="0"/>
              <a:t> How have you demonstrated that you know that PE is not synonymous with physical activity or sport?</a:t>
            </a:r>
          </a:p>
          <a:p>
            <a:endParaRPr lang="en-GB" dirty="0"/>
          </a:p>
          <a:p>
            <a:r>
              <a:rPr lang="en-GB" dirty="0"/>
              <a:t>How have you sequenced the learning to make sure that pupils’ movement is not only efficient and effective but intelligent and context-related?</a:t>
            </a:r>
          </a:p>
          <a:p>
            <a:endParaRPr lang="en-GB" dirty="0"/>
          </a:p>
          <a:p>
            <a:r>
              <a:rPr lang="en-GB" dirty="0"/>
              <a:t>How do you make sure that pupils have knowledge of rules, strategies and tactics in order to direct and guide successful movement?</a:t>
            </a:r>
          </a:p>
          <a:p>
            <a:endParaRPr lang="en-GB" dirty="0"/>
          </a:p>
          <a:p>
            <a:r>
              <a:rPr lang="en-GB" dirty="0"/>
              <a:t>Which learning domain/domains in regard to PE did you focus on in your lesson and why?</a:t>
            </a:r>
          </a:p>
          <a:p>
            <a:endParaRPr lang="en-GB" dirty="0"/>
          </a:p>
          <a:p>
            <a:r>
              <a:rPr lang="en-GB" dirty="0"/>
              <a:t>Why might you incorporate conceptual learning in your PE lessons as opposed to sport technique learning? </a:t>
            </a:r>
          </a:p>
          <a:p>
            <a:endParaRPr lang="en-GB" dirty="0"/>
          </a:p>
          <a:p>
            <a:endParaRPr lang="en-GB" dirty="0"/>
          </a:p>
        </p:txBody>
      </p:sp>
      <p:pic>
        <p:nvPicPr>
          <p:cNvPr id="9" name="Picture 8">
            <a:extLst>
              <a:ext uri="{FF2B5EF4-FFF2-40B4-BE49-F238E27FC236}">
                <a16:creationId xmlns:a16="http://schemas.microsoft.com/office/drawing/2014/main" id="{0B93F13F-6159-4718-8D76-54609CB0FD9B}"/>
              </a:ext>
            </a:extLst>
          </p:cNvPr>
          <p:cNvPicPr>
            <a:picLocks noChangeAspect="1"/>
          </p:cNvPicPr>
          <p:nvPr/>
        </p:nvPicPr>
        <p:blipFill>
          <a:blip r:embed="rId3"/>
          <a:stretch>
            <a:fillRect/>
          </a:stretch>
        </p:blipFill>
        <p:spPr>
          <a:xfrm>
            <a:off x="379589" y="149349"/>
            <a:ext cx="2209992" cy="807790"/>
          </a:xfrm>
          <a:prstGeom prst="rect">
            <a:avLst/>
          </a:prstGeom>
        </p:spPr>
      </p:pic>
    </p:spTree>
    <p:extLst>
      <p:ext uri="{BB962C8B-B14F-4D97-AF65-F5344CB8AC3E}">
        <p14:creationId xmlns:p14="http://schemas.microsoft.com/office/powerpoint/2010/main" val="2607257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536</Words>
  <Application>Microsoft Office PowerPoint</Application>
  <PresentationFormat>Widescreen</PresentationFormat>
  <Paragraphs>43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Marshall</dc:creator>
  <cp:lastModifiedBy>Di Swift</cp:lastModifiedBy>
  <cp:revision>15</cp:revision>
  <dcterms:created xsi:type="dcterms:W3CDTF">2023-05-17T15:07:05Z</dcterms:created>
  <dcterms:modified xsi:type="dcterms:W3CDTF">2023-06-15T15:26:15Z</dcterms:modified>
</cp:coreProperties>
</file>