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5" d="100"/>
          <a:sy n="85" d="100"/>
        </p:scale>
        <p:origin x="49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7EEB4-4045-D048-E58D-922BDC7613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58DD4E-B6D1-15E4-7BB5-071241CAAF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707F46-9693-85AC-9777-EE1482588D51}"/>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751F1D4A-D93F-ADA3-5917-AFD55C7FA3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893E3-9749-805A-F3C0-C889B6485D40}"/>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67115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7026-6900-3B8B-2DDD-719FA312DC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2D6879-42F3-1F9C-6CBE-83C02DB512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563018-430F-CFA8-B5A6-6FE5F6F70D7D}"/>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09DC4D20-DA69-C124-0785-53D776A6B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93C0B0-846D-9FD8-8558-56C8B375F6F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2557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C80C2C-CD75-A1C9-D00B-5EA11D8E0E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FD9235-E912-3BA2-5798-F8FB1EFCD2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2A466-BE28-A002-96D0-D3AE928ECF26}"/>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C110FD4C-9871-795E-034F-86959CBE1F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A30BC-94E7-F87A-FB86-9A2AC6CAC775}"/>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2472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993C-F1A2-726A-E2F6-E518EFF3E8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4603CD-7E41-AF60-2227-71372D9767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5EA6FB-4BA1-4D4D-FB1B-D490A982ECE5}"/>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6E676C98-25DC-7BDD-B881-34A8BD02B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47252-99B1-91E8-E779-5F896D9128D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60553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3A11-6326-3856-6C07-F80A538EC6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DC53BC-7277-BA0B-6FC7-02BA4AE659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FAF7A4-32E7-2875-9BC9-9D09EC91A0E4}"/>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AC8D5AFF-3F15-80FF-E02C-81729DBDC4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5E354-A0AD-CB03-B433-C2491BB11FC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245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A2B8D-4889-DC02-3026-298149AE2B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2652EB-9B43-E9F2-356F-23CAF98A0C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AF718-52A2-4295-134D-1A047AD872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9F5D33-8ACE-B013-A1D7-27939630FBAA}"/>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49B6A1C4-F6F6-BBF4-180B-EC832F9A85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76CCBD-5333-247B-9D7A-403F81EF65D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899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F015E-0B31-8C89-63C2-BBAEE1B232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F814EE-ED58-1D84-7CA6-27A6FE4EF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BB21C0-5297-5FD2-34EF-57A1260A1B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CE3DBD-AD73-E53C-68D6-3BB2B8ECB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792DF4-AAC1-3EBD-7E84-C80278E5D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ADE93D-2CAE-EFAF-6F67-2EF529BF4ED1}"/>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8" name="Footer Placeholder 7">
            <a:extLst>
              <a:ext uri="{FF2B5EF4-FFF2-40B4-BE49-F238E27FC236}">
                <a16:creationId xmlns:a16="http://schemas.microsoft.com/office/drawing/2014/main" id="{D8B79B66-4DE4-5709-0517-35C7D1758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58949F-7063-8485-3A1F-A56185504187}"/>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200915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A7FC-FF73-B76C-9B94-0827B3CFD2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D28799-710B-F054-DE11-14A4490480B7}"/>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4" name="Footer Placeholder 3">
            <a:extLst>
              <a:ext uri="{FF2B5EF4-FFF2-40B4-BE49-F238E27FC236}">
                <a16:creationId xmlns:a16="http://schemas.microsoft.com/office/drawing/2014/main" id="{36D35219-AC81-4809-1118-2AE4750418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6D40085-2965-8C69-3C6D-792CE588646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5475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5F565-228D-2AAA-B8DE-4C9B812F2328}"/>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3" name="Footer Placeholder 2">
            <a:extLst>
              <a:ext uri="{FF2B5EF4-FFF2-40B4-BE49-F238E27FC236}">
                <a16:creationId xmlns:a16="http://schemas.microsoft.com/office/drawing/2014/main" id="{7916D3AD-A8AF-E23E-FE98-1E30FBB00AA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EF8EDDF-4997-D716-B29F-4109A0C072FF}"/>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4325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5A357-75CF-A7A7-A29B-2F963948B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0B46BC-A205-679E-9A94-E3E4966ABA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A4C182-5F3E-AE75-43AE-11844A9C4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FE52C-2E80-726F-D51D-F10A121472F7}"/>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BA54AD6A-79A1-9FD3-9A31-98970B81AD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0C087F-A2DE-ADDB-D75C-30D9A2D9179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0234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0886-904E-219F-8448-DB1CBAE88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6AD3D0-DCEE-C5E6-2717-01F63C94B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3CBC4F-4A78-642C-4E06-C1E875C4E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9919F-D9CB-A56B-7C24-3F92CB5AAF8D}"/>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DA463C32-858A-C6A6-1AB5-F7C7DFEA2E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35FC73-0C66-A3DE-43C6-CF39AB562C79}"/>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1407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F4B2B-60AD-3681-A37D-329F4A11B6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419086-8104-1CF8-E2B1-4345B8C1F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52ADAD-20CC-76AD-7A57-A8F79FE36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746F306B-D5BB-DB51-7B21-DA7AC8774D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2D6D26-DED5-3CB1-3E7C-80276E4E5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507C-25B2-4158-BCFF-6DB63891D2B9}" type="slidenum">
              <a:rPr lang="en-GB" smtClean="0"/>
              <a:t>‹#›</a:t>
            </a:fld>
            <a:endParaRPr lang="en-GB"/>
          </a:p>
        </p:txBody>
      </p:sp>
    </p:spTree>
    <p:extLst>
      <p:ext uri="{BB962C8B-B14F-4D97-AF65-F5344CB8AC3E}">
        <p14:creationId xmlns:p14="http://schemas.microsoft.com/office/powerpoint/2010/main" val="116374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57BCB7-D0BB-E713-8C83-B1DB15F0353D}"/>
              </a:ext>
            </a:extLst>
          </p:cNvPr>
          <p:cNvPicPr>
            <a:picLocks noChangeAspect="1"/>
          </p:cNvPicPr>
          <p:nvPr/>
        </p:nvPicPr>
        <p:blipFill>
          <a:blip r:embed="rId2"/>
          <a:stretch>
            <a:fillRect/>
          </a:stretch>
        </p:blipFill>
        <p:spPr>
          <a:xfrm>
            <a:off x="9852690" y="156068"/>
            <a:ext cx="2142031" cy="712373"/>
          </a:xfrm>
          <a:prstGeom prst="rect">
            <a:avLst/>
          </a:prstGeom>
        </p:spPr>
      </p:pic>
      <p:sp>
        <p:nvSpPr>
          <p:cNvPr id="7" name="TextBox 6">
            <a:extLst>
              <a:ext uri="{FF2B5EF4-FFF2-40B4-BE49-F238E27FC236}">
                <a16:creationId xmlns:a16="http://schemas.microsoft.com/office/drawing/2014/main" id="{C742BD60-78A7-ED6A-AE80-921C1E04777F}"/>
              </a:ext>
            </a:extLst>
          </p:cNvPr>
          <p:cNvSpPr txBox="1"/>
          <p:nvPr/>
        </p:nvSpPr>
        <p:spPr>
          <a:xfrm>
            <a:off x="3221832" y="450056"/>
            <a:ext cx="5366356"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Where was the PSHE in today’s lesson?</a:t>
            </a:r>
          </a:p>
        </p:txBody>
      </p:sp>
      <p:sp>
        <p:nvSpPr>
          <p:cNvPr id="8" name="TextBox 7">
            <a:extLst>
              <a:ext uri="{FF2B5EF4-FFF2-40B4-BE49-F238E27FC236}">
                <a16:creationId xmlns:a16="http://schemas.microsoft.com/office/drawing/2014/main" id="{5795D1C1-5B4C-152E-8C66-2F0839A3CB2C}"/>
              </a:ext>
            </a:extLst>
          </p:cNvPr>
          <p:cNvSpPr txBox="1"/>
          <p:nvPr/>
        </p:nvSpPr>
        <p:spPr>
          <a:xfrm>
            <a:off x="109728" y="1062638"/>
            <a:ext cx="11940157" cy="193899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How did your lesson contribute towards:</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Pupils developing the knowledge, skills and attributes that pupils need to </a:t>
            </a:r>
            <a:r>
              <a:rPr lang="en-GB" sz="1400" b="1" dirty="0">
                <a:latin typeface="Arial" panose="020B0604020202020204" pitchFamily="34" charset="0"/>
                <a:cs typeface="Arial" panose="020B0604020202020204" pitchFamily="34" charset="0"/>
              </a:rPr>
              <a:t>manage their lives, now and in the future</a:t>
            </a:r>
            <a:r>
              <a:rPr lang="en-GB" sz="1400" dirty="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Pupils staying </a:t>
            </a:r>
            <a:r>
              <a:rPr lang="en-GB" sz="1400" b="1" dirty="0">
                <a:latin typeface="Arial" panose="020B0604020202020204" pitchFamily="34" charset="0"/>
                <a:cs typeface="Arial" panose="020B0604020202020204" pitchFamily="34" charset="0"/>
              </a:rPr>
              <a:t>healthy and safe whilst preparing them to make the most of life and work? </a:t>
            </a:r>
          </a:p>
          <a:p>
            <a:endParaRPr lang="en-GB" sz="1400" b="1"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Pupils achieving their </a:t>
            </a:r>
            <a:r>
              <a:rPr lang="en-GB" sz="1400" b="1" dirty="0">
                <a:latin typeface="Arial" panose="020B0604020202020204" pitchFamily="34" charset="0"/>
                <a:cs typeface="Arial" panose="020B0604020202020204" pitchFamily="34" charset="0"/>
              </a:rPr>
              <a:t>academic potential? </a:t>
            </a:r>
          </a:p>
          <a:p>
            <a:endParaRPr lang="en-GB"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D8EC353-1F44-52BD-9012-8590F3BAEB55}"/>
              </a:ext>
            </a:extLst>
          </p:cNvPr>
          <p:cNvSpPr txBox="1"/>
          <p:nvPr/>
        </p:nvSpPr>
        <p:spPr>
          <a:xfrm>
            <a:off x="2484119" y="3206346"/>
            <a:ext cx="7191373"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Substantive knowledge</a:t>
            </a:r>
            <a:endParaRPr lang="en-GB" dirty="0"/>
          </a:p>
        </p:txBody>
      </p:sp>
      <p:sp>
        <p:nvSpPr>
          <p:cNvPr id="11" name="TextBox 10">
            <a:extLst>
              <a:ext uri="{FF2B5EF4-FFF2-40B4-BE49-F238E27FC236}">
                <a16:creationId xmlns:a16="http://schemas.microsoft.com/office/drawing/2014/main" id="{04D05ABF-4E4F-6036-3D28-E1203BF54D70}"/>
              </a:ext>
            </a:extLst>
          </p:cNvPr>
          <p:cNvSpPr txBox="1"/>
          <p:nvPr/>
        </p:nvSpPr>
        <p:spPr>
          <a:xfrm>
            <a:off x="4291255" y="3837322"/>
            <a:ext cx="3292886" cy="2031325"/>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Relationships: </a:t>
            </a:r>
          </a:p>
          <a:p>
            <a:r>
              <a:rPr lang="en-GB" dirty="0"/>
              <a:t>Developing and maintaining a variety of healthy relationships, within a range of social/cultural contexts , including how to recognise and manage emotions within a range of relationships.</a:t>
            </a:r>
            <a:endParaRPr lang="en-GB" b="1"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EFE44DF5-98DD-014E-CE52-A8FBC929D4B9}"/>
              </a:ext>
            </a:extLst>
          </p:cNvPr>
          <p:cNvSpPr txBox="1"/>
          <p:nvPr/>
        </p:nvSpPr>
        <p:spPr>
          <a:xfrm>
            <a:off x="197279" y="3764036"/>
            <a:ext cx="3881662" cy="2831544"/>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Health and well-being: </a:t>
            </a:r>
          </a:p>
          <a:p>
            <a:r>
              <a:rPr lang="en-GB" sz="1600" dirty="0"/>
              <a:t>What is meant by a healthy lifestyle?</a:t>
            </a:r>
          </a:p>
          <a:p>
            <a:r>
              <a:rPr lang="en-GB" sz="1600" dirty="0"/>
              <a:t>How to maintain physical, mental and emotional health and wellbeing?</a:t>
            </a:r>
          </a:p>
          <a:p>
            <a:r>
              <a:rPr lang="en-GB" sz="1600" dirty="0"/>
              <a:t> How to manage risks to physical and emotional health and wellbeing?</a:t>
            </a:r>
          </a:p>
          <a:p>
            <a:r>
              <a:rPr lang="en-GB" sz="1600" dirty="0"/>
              <a:t>Explore ways of keeping physically and emotionally safe. Learn about managing change, and making  informed choices about health and wellbeing and to recognise sources of help with this. </a:t>
            </a:r>
          </a:p>
        </p:txBody>
      </p:sp>
      <p:sp>
        <p:nvSpPr>
          <p:cNvPr id="14" name="TextBox 13">
            <a:extLst>
              <a:ext uri="{FF2B5EF4-FFF2-40B4-BE49-F238E27FC236}">
                <a16:creationId xmlns:a16="http://schemas.microsoft.com/office/drawing/2014/main" id="{D23DA797-98D5-5E20-5FC9-0B2C80CF9A98}"/>
              </a:ext>
            </a:extLst>
          </p:cNvPr>
          <p:cNvSpPr txBox="1"/>
          <p:nvPr/>
        </p:nvSpPr>
        <p:spPr>
          <a:xfrm>
            <a:off x="7835209" y="3856371"/>
            <a:ext cx="3881662" cy="2862322"/>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Living in the wider word: </a:t>
            </a:r>
          </a:p>
          <a:p>
            <a:r>
              <a:rPr lang="en-GB" dirty="0"/>
              <a:t>Respect for self and others and the importance of responsible behaviours and actions; about rights and responsibilities as members of families, other groups and ultimately as citizens. The importance of respecting and protecting the environment. Consider how money plays an important part in people’s lives. </a:t>
            </a:r>
            <a:endParaRPr lang="en-GB" b="1"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88AD956B-F035-4557-BD1B-44F8314F9F95}"/>
              </a:ext>
            </a:extLst>
          </p:cNvPr>
          <p:cNvPicPr>
            <a:picLocks noChangeAspect="1"/>
          </p:cNvPicPr>
          <p:nvPr/>
        </p:nvPicPr>
        <p:blipFill>
          <a:blip r:embed="rId3"/>
          <a:stretch>
            <a:fillRect/>
          </a:stretch>
        </p:blipFill>
        <p:spPr>
          <a:xfrm>
            <a:off x="197279" y="14591"/>
            <a:ext cx="1204299" cy="1013374"/>
          </a:xfrm>
          <a:prstGeom prst="rect">
            <a:avLst/>
          </a:prstGeom>
        </p:spPr>
      </p:pic>
    </p:spTree>
    <p:extLst>
      <p:ext uri="{BB962C8B-B14F-4D97-AF65-F5344CB8AC3E}">
        <p14:creationId xmlns:p14="http://schemas.microsoft.com/office/powerpoint/2010/main" val="381726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B570C2-F135-564B-B48B-3045C85C50EE}"/>
              </a:ext>
            </a:extLst>
          </p:cNvPr>
          <p:cNvPicPr>
            <a:picLocks noChangeAspect="1"/>
          </p:cNvPicPr>
          <p:nvPr/>
        </p:nvPicPr>
        <p:blipFill>
          <a:blip r:embed="rId2"/>
          <a:stretch>
            <a:fillRect/>
          </a:stretch>
        </p:blipFill>
        <p:spPr>
          <a:xfrm>
            <a:off x="9852690" y="156068"/>
            <a:ext cx="2142031" cy="712373"/>
          </a:xfrm>
          <a:prstGeom prst="rect">
            <a:avLst/>
          </a:prstGeom>
        </p:spPr>
      </p:pic>
      <p:pic>
        <p:nvPicPr>
          <p:cNvPr id="8" name="Picture 7">
            <a:extLst>
              <a:ext uri="{FF2B5EF4-FFF2-40B4-BE49-F238E27FC236}">
                <a16:creationId xmlns:a16="http://schemas.microsoft.com/office/drawing/2014/main" id="{95DD25F6-F05E-40BF-9290-1FDC6C743E66}"/>
              </a:ext>
            </a:extLst>
          </p:cNvPr>
          <p:cNvPicPr>
            <a:picLocks noChangeAspect="1"/>
          </p:cNvPicPr>
          <p:nvPr/>
        </p:nvPicPr>
        <p:blipFill>
          <a:blip r:embed="rId3"/>
          <a:stretch>
            <a:fillRect/>
          </a:stretch>
        </p:blipFill>
        <p:spPr>
          <a:xfrm>
            <a:off x="726197" y="156068"/>
            <a:ext cx="1147427" cy="965518"/>
          </a:xfrm>
          <a:prstGeom prst="rect">
            <a:avLst/>
          </a:prstGeom>
        </p:spPr>
      </p:pic>
      <p:pic>
        <p:nvPicPr>
          <p:cNvPr id="3" name="Picture 2">
            <a:extLst>
              <a:ext uri="{FF2B5EF4-FFF2-40B4-BE49-F238E27FC236}">
                <a16:creationId xmlns:a16="http://schemas.microsoft.com/office/drawing/2014/main" id="{D825905E-C675-43BD-9C0D-548154087EB8}"/>
              </a:ext>
            </a:extLst>
          </p:cNvPr>
          <p:cNvPicPr>
            <a:picLocks noChangeAspect="1"/>
          </p:cNvPicPr>
          <p:nvPr/>
        </p:nvPicPr>
        <p:blipFill>
          <a:blip r:embed="rId4"/>
          <a:stretch>
            <a:fillRect/>
          </a:stretch>
        </p:blipFill>
        <p:spPr>
          <a:xfrm>
            <a:off x="274133" y="1737461"/>
            <a:ext cx="12033289" cy="3650327"/>
          </a:xfrm>
          <a:prstGeom prst="rect">
            <a:avLst/>
          </a:prstGeom>
        </p:spPr>
      </p:pic>
      <p:sp>
        <p:nvSpPr>
          <p:cNvPr id="9" name="TextBox 8">
            <a:extLst>
              <a:ext uri="{FF2B5EF4-FFF2-40B4-BE49-F238E27FC236}">
                <a16:creationId xmlns:a16="http://schemas.microsoft.com/office/drawing/2014/main" id="{E33BC716-1B61-45B7-86A7-18D3A8F7400D}"/>
              </a:ext>
            </a:extLst>
          </p:cNvPr>
          <p:cNvSpPr txBox="1"/>
          <p:nvPr/>
        </p:nvSpPr>
        <p:spPr>
          <a:xfrm>
            <a:off x="2267470" y="683775"/>
            <a:ext cx="7191373"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Substantive knowledge</a:t>
            </a:r>
            <a:endParaRPr lang="en-GB" dirty="0"/>
          </a:p>
        </p:txBody>
      </p:sp>
    </p:spTree>
    <p:extLst>
      <p:ext uri="{BB962C8B-B14F-4D97-AF65-F5344CB8AC3E}">
        <p14:creationId xmlns:p14="http://schemas.microsoft.com/office/powerpoint/2010/main" val="411505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B570C2-F135-564B-B48B-3045C85C50EE}"/>
              </a:ext>
            </a:extLst>
          </p:cNvPr>
          <p:cNvPicPr>
            <a:picLocks noChangeAspect="1"/>
          </p:cNvPicPr>
          <p:nvPr/>
        </p:nvPicPr>
        <p:blipFill>
          <a:blip r:embed="rId2"/>
          <a:stretch>
            <a:fillRect/>
          </a:stretch>
        </p:blipFill>
        <p:spPr>
          <a:xfrm>
            <a:off x="9852690" y="156068"/>
            <a:ext cx="2142031" cy="712373"/>
          </a:xfrm>
          <a:prstGeom prst="rect">
            <a:avLst/>
          </a:prstGeom>
        </p:spPr>
      </p:pic>
      <p:pic>
        <p:nvPicPr>
          <p:cNvPr id="8" name="Picture 7">
            <a:extLst>
              <a:ext uri="{FF2B5EF4-FFF2-40B4-BE49-F238E27FC236}">
                <a16:creationId xmlns:a16="http://schemas.microsoft.com/office/drawing/2014/main" id="{95DD25F6-F05E-40BF-9290-1FDC6C743E66}"/>
              </a:ext>
            </a:extLst>
          </p:cNvPr>
          <p:cNvPicPr>
            <a:picLocks noChangeAspect="1"/>
          </p:cNvPicPr>
          <p:nvPr/>
        </p:nvPicPr>
        <p:blipFill>
          <a:blip r:embed="rId3"/>
          <a:stretch>
            <a:fillRect/>
          </a:stretch>
        </p:blipFill>
        <p:spPr>
          <a:xfrm>
            <a:off x="726197" y="156068"/>
            <a:ext cx="1147427" cy="965518"/>
          </a:xfrm>
          <a:prstGeom prst="rect">
            <a:avLst/>
          </a:prstGeom>
        </p:spPr>
      </p:pic>
      <p:sp>
        <p:nvSpPr>
          <p:cNvPr id="9" name="TextBox 8">
            <a:extLst>
              <a:ext uri="{FF2B5EF4-FFF2-40B4-BE49-F238E27FC236}">
                <a16:creationId xmlns:a16="http://schemas.microsoft.com/office/drawing/2014/main" id="{E33BC716-1B61-45B7-86A7-18D3A8F7400D}"/>
              </a:ext>
            </a:extLst>
          </p:cNvPr>
          <p:cNvSpPr txBox="1"/>
          <p:nvPr/>
        </p:nvSpPr>
        <p:spPr>
          <a:xfrm>
            <a:off x="2357118" y="390943"/>
            <a:ext cx="7191373"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Substantive knowledge questions</a:t>
            </a:r>
            <a:endParaRPr lang="en-GB" dirty="0"/>
          </a:p>
        </p:txBody>
      </p:sp>
      <p:sp>
        <p:nvSpPr>
          <p:cNvPr id="2" name="Rectangle 1">
            <a:extLst>
              <a:ext uri="{FF2B5EF4-FFF2-40B4-BE49-F238E27FC236}">
                <a16:creationId xmlns:a16="http://schemas.microsoft.com/office/drawing/2014/main" id="{E54BEEB1-5F73-4002-A763-AFC4BE0C067E}"/>
              </a:ext>
            </a:extLst>
          </p:cNvPr>
          <p:cNvSpPr/>
          <p:nvPr/>
        </p:nvSpPr>
        <p:spPr>
          <a:xfrm>
            <a:off x="564776" y="1418761"/>
            <a:ext cx="10820399" cy="4801314"/>
          </a:xfrm>
          <a:prstGeom prst="rect">
            <a:avLst/>
          </a:prstGeom>
          <a:ln w="38100">
            <a:solidFill>
              <a:schemeClr val="tx1"/>
            </a:solidFill>
          </a:ln>
        </p:spPr>
        <p:txBody>
          <a:bodyPr wrap="square">
            <a:spAutoFit/>
          </a:bodyPr>
          <a:lstStyle/>
          <a:p>
            <a:r>
              <a:rPr lang="en-GB" dirty="0"/>
              <a:t>How  did you determine that the content of the lesson is age appropriate and builds upon prior learning?</a:t>
            </a:r>
          </a:p>
          <a:p>
            <a:endParaRPr lang="en-GB" dirty="0"/>
          </a:p>
          <a:p>
            <a:r>
              <a:rPr lang="en-GB" dirty="0"/>
              <a:t>How did you ensure that the resources you used for today’s lesson were focused on the content and robust? Why is this important?</a:t>
            </a:r>
          </a:p>
          <a:p>
            <a:endParaRPr lang="en-GB" dirty="0"/>
          </a:p>
          <a:p>
            <a:r>
              <a:rPr lang="en-GB" dirty="0"/>
              <a:t>Explain your thinking behind the pedagogical choices you made in today’s lesson and how this will help the learning to be transferable to children’s  lived experiences ? How did your lesson pay attention to the 9 protected characteristics/SMSC/ FMV today? </a:t>
            </a:r>
          </a:p>
          <a:p>
            <a:endParaRPr lang="en-GB" dirty="0"/>
          </a:p>
          <a:p>
            <a:r>
              <a:rPr lang="en-US" dirty="0"/>
              <a:t>How did you consider what support of aftercare children might need as a consequence of the subject matter today and how did you/ could you signpost this to children? </a:t>
            </a:r>
          </a:p>
          <a:p>
            <a:endParaRPr lang="en-GB" dirty="0"/>
          </a:p>
          <a:p>
            <a:r>
              <a:rPr lang="en-GB" dirty="0"/>
              <a:t> What did you do to make sure you had a clear understanding of the topics yourself and key relevant terms , laws and guidance? </a:t>
            </a:r>
          </a:p>
          <a:p>
            <a:endParaRPr lang="en-GB" dirty="0"/>
          </a:p>
          <a:p>
            <a:r>
              <a:rPr lang="en-GB" dirty="0"/>
              <a:t>Have you/could you offer any enrichment opportunities for the students to further embed the knowledge taught today?</a:t>
            </a:r>
          </a:p>
        </p:txBody>
      </p:sp>
    </p:spTree>
    <p:extLst>
      <p:ext uri="{BB962C8B-B14F-4D97-AF65-F5344CB8AC3E}">
        <p14:creationId xmlns:p14="http://schemas.microsoft.com/office/powerpoint/2010/main" val="115108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B570C2-F135-564B-B48B-3045C85C50EE}"/>
              </a:ext>
            </a:extLst>
          </p:cNvPr>
          <p:cNvPicPr>
            <a:picLocks noChangeAspect="1"/>
          </p:cNvPicPr>
          <p:nvPr/>
        </p:nvPicPr>
        <p:blipFill>
          <a:blip r:embed="rId2"/>
          <a:stretch>
            <a:fillRect/>
          </a:stretch>
        </p:blipFill>
        <p:spPr>
          <a:xfrm>
            <a:off x="9852690" y="156068"/>
            <a:ext cx="2142031" cy="712373"/>
          </a:xfrm>
          <a:prstGeom prst="rect">
            <a:avLst/>
          </a:prstGeom>
        </p:spPr>
      </p:pic>
      <p:pic>
        <p:nvPicPr>
          <p:cNvPr id="8" name="Picture 7">
            <a:extLst>
              <a:ext uri="{FF2B5EF4-FFF2-40B4-BE49-F238E27FC236}">
                <a16:creationId xmlns:a16="http://schemas.microsoft.com/office/drawing/2014/main" id="{95DD25F6-F05E-40BF-9290-1FDC6C743E66}"/>
              </a:ext>
            </a:extLst>
          </p:cNvPr>
          <p:cNvPicPr>
            <a:picLocks noChangeAspect="1"/>
          </p:cNvPicPr>
          <p:nvPr/>
        </p:nvPicPr>
        <p:blipFill>
          <a:blip r:embed="rId3"/>
          <a:stretch>
            <a:fillRect/>
          </a:stretch>
        </p:blipFill>
        <p:spPr>
          <a:xfrm>
            <a:off x="726197" y="156068"/>
            <a:ext cx="1147427" cy="965518"/>
          </a:xfrm>
          <a:prstGeom prst="rect">
            <a:avLst/>
          </a:prstGeom>
        </p:spPr>
      </p:pic>
      <p:sp>
        <p:nvSpPr>
          <p:cNvPr id="9" name="TextBox 8">
            <a:extLst>
              <a:ext uri="{FF2B5EF4-FFF2-40B4-BE49-F238E27FC236}">
                <a16:creationId xmlns:a16="http://schemas.microsoft.com/office/drawing/2014/main" id="{E33BC716-1B61-45B7-86A7-18D3A8F7400D}"/>
              </a:ext>
            </a:extLst>
          </p:cNvPr>
          <p:cNvSpPr txBox="1"/>
          <p:nvPr/>
        </p:nvSpPr>
        <p:spPr>
          <a:xfrm>
            <a:off x="2357118" y="390943"/>
            <a:ext cx="7191373"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Substantive knowledge questions</a:t>
            </a:r>
            <a:endParaRPr lang="en-GB" dirty="0"/>
          </a:p>
        </p:txBody>
      </p:sp>
      <p:sp>
        <p:nvSpPr>
          <p:cNvPr id="2" name="Rectangle 1">
            <a:extLst>
              <a:ext uri="{FF2B5EF4-FFF2-40B4-BE49-F238E27FC236}">
                <a16:creationId xmlns:a16="http://schemas.microsoft.com/office/drawing/2014/main" id="{E54BEEB1-5F73-4002-A763-AFC4BE0C067E}"/>
              </a:ext>
            </a:extLst>
          </p:cNvPr>
          <p:cNvSpPr/>
          <p:nvPr/>
        </p:nvSpPr>
        <p:spPr>
          <a:xfrm>
            <a:off x="542604" y="1388744"/>
            <a:ext cx="10820399" cy="5078313"/>
          </a:xfrm>
          <a:prstGeom prst="rect">
            <a:avLst/>
          </a:prstGeom>
          <a:ln w="38100">
            <a:solidFill>
              <a:schemeClr val="tx1"/>
            </a:solidFill>
          </a:ln>
        </p:spPr>
        <p:txBody>
          <a:bodyPr wrap="square">
            <a:spAutoFit/>
          </a:bodyPr>
          <a:lstStyle/>
          <a:p>
            <a:r>
              <a:rPr lang="en-GB" dirty="0"/>
              <a:t>How might/did you answer challenging questions appropriately whilst ensuring you gave children accurate information?</a:t>
            </a:r>
          </a:p>
          <a:p>
            <a:r>
              <a:rPr lang="en-GB" dirty="0"/>
              <a:t>How did you adapt the teaching and learning in PSHE /RSE today to challenge and extend all children’s learning?</a:t>
            </a:r>
          </a:p>
          <a:p>
            <a:r>
              <a:rPr lang="en-GB" dirty="0"/>
              <a:t>How did you make sure your lesson was accessible for the SEND/EAL/G&amp;T learners in the room today?</a:t>
            </a:r>
          </a:p>
          <a:p>
            <a:r>
              <a:rPr lang="en-GB" dirty="0"/>
              <a:t>How can you deal with bias in your lessons and how might your own opinions impact on this?</a:t>
            </a:r>
          </a:p>
          <a:p>
            <a:r>
              <a:rPr lang="en-GB" dirty="0"/>
              <a:t>What would you/ did you do to challenge discrimination or stereotyping in your PSHE/RSE lesson today? Why is this important?</a:t>
            </a:r>
          </a:p>
          <a:p>
            <a:r>
              <a:rPr lang="en-GB" dirty="0"/>
              <a:t>How can you support children with their insecurities and vulnerabilities through your PSHE teaching?</a:t>
            </a:r>
          </a:p>
          <a:p>
            <a:r>
              <a:rPr lang="en-GB" dirty="0"/>
              <a:t>What considerations for safeguarding did you have prior to teaching this lesson today? Is there any action you need to take as a consequence of the lesson?</a:t>
            </a:r>
          </a:p>
          <a:p>
            <a:r>
              <a:rPr lang="en-GB" dirty="0"/>
              <a:t>What are your experiences in securing buy-in from parents and carers in relation to the delivery of this aspect of the PSHE curriculum and why is this important? </a:t>
            </a:r>
          </a:p>
          <a:p>
            <a:r>
              <a:rPr lang="en-GB" dirty="0"/>
              <a:t>How was your session today related to other aspects of the curriculum particularly in relation to online safety and living in the real world?</a:t>
            </a:r>
          </a:p>
          <a:p>
            <a:r>
              <a:rPr lang="en-GB" dirty="0"/>
              <a:t>How does the environment you create in your classroom encourage high aspirations and give children opportunities to experience a wealth of career options?</a:t>
            </a:r>
          </a:p>
          <a:p>
            <a:r>
              <a:rPr lang="en-GB" dirty="0"/>
              <a:t>How can you evidence that children made progress in your lesson? How do you know?</a:t>
            </a:r>
          </a:p>
          <a:p>
            <a:endParaRPr lang="en-GB" dirty="0"/>
          </a:p>
        </p:txBody>
      </p:sp>
    </p:spTree>
    <p:extLst>
      <p:ext uri="{BB962C8B-B14F-4D97-AF65-F5344CB8AC3E}">
        <p14:creationId xmlns:p14="http://schemas.microsoft.com/office/powerpoint/2010/main" val="810579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639</Words>
  <Application>Microsoft Office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Marshall</dc:creator>
  <cp:lastModifiedBy>Di Swift</cp:lastModifiedBy>
  <cp:revision>11</cp:revision>
  <dcterms:created xsi:type="dcterms:W3CDTF">2023-05-17T15:07:05Z</dcterms:created>
  <dcterms:modified xsi:type="dcterms:W3CDTF">2023-06-15T15:04:59Z</dcterms:modified>
</cp:coreProperties>
</file>