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5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3C10-D2F3-68F1-DF2E-A1B02D4C55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A4EE79-6439-6EBE-36B0-28CC14548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0F732B-1EED-7CC7-E2E1-118A00FC6EAD}"/>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0E817DEF-76D3-8DDE-B3B8-571E91B5E0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5244ED-409B-CFF3-233E-6A1527ACE814}"/>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110815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A7FDA-58AF-0B0A-716E-498D1E672C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2D0916-FB55-AF27-B9B0-A84F6B8F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EA3A4A-3A18-9244-E7AF-0A82EFDAE39F}"/>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9C5D3483-69EE-BA13-81F4-049A22E763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5CAB61-B245-070B-CCF9-4DE3570E681A}"/>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281704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38E37B-9928-2543-5047-1BFF2FD9AC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7E0ECB-9D51-6C89-3330-BB2ECE7477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D41701-0740-E179-B9BB-9FEE879341D0}"/>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58F5327E-950C-2B9F-C767-069D118BA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D1456D-36B9-89F6-67BD-263952504BAE}"/>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405299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3A95-C38B-054C-9A79-C0FF6F53EE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4AA536-FF41-BB35-D6D9-C75E446CAD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1586BA-EC8A-26EF-8644-5B18E602B26C}"/>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7A7585A7-F88C-D500-7564-B794629C99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DE3043-00AB-D201-B035-4B820CF27502}"/>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14757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27F8-F546-BA05-CBC9-ABFEF58D28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D1926C-6092-B5F0-01E3-2A5C89537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79CB46-28BF-2139-A678-B8A4A4229D80}"/>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7136AC9E-B5CD-D273-3AFB-7393821197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77461-321F-B9BE-DC15-23B2BA008736}"/>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199753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0990F-68FF-C58E-584F-303A15DD84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ABB0DA-7469-C062-E664-07AD355BC5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ED9E7B-E6AC-2432-A3D2-D757207EC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F11D90-BD75-FF88-24FB-29FBF32F4560}"/>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6" name="Footer Placeholder 5">
            <a:extLst>
              <a:ext uri="{FF2B5EF4-FFF2-40B4-BE49-F238E27FC236}">
                <a16:creationId xmlns:a16="http://schemas.microsoft.com/office/drawing/2014/main" id="{889DBEEC-AB35-E4D1-F87E-8D274CC198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4A86CF-57F6-B67D-53BF-06AA5A415D3B}"/>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324689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C7A31-8378-68E1-5D41-7981163626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D36658-BF3E-C01D-750E-145C486CC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89DDCD-F5CB-E56B-E1F3-71BD6BAD12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B1157E-1CAC-CC91-2E57-FD5FF7C6AE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0D7263-9927-737D-974B-D72F91BC0F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EF842C-6C18-359A-A4F4-8F66C35EC19F}"/>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8" name="Footer Placeholder 7">
            <a:extLst>
              <a:ext uri="{FF2B5EF4-FFF2-40B4-BE49-F238E27FC236}">
                <a16:creationId xmlns:a16="http://schemas.microsoft.com/office/drawing/2014/main" id="{D4FE7C4E-DEA7-B258-68A0-5EB510BD83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D011A0-A051-FC31-EC74-32B603F23520}"/>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235894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8A55-CD39-7A93-3719-9F45C665B1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D6710A-54CB-5EEF-E4EC-E4A29E919FF2}"/>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4" name="Footer Placeholder 3">
            <a:extLst>
              <a:ext uri="{FF2B5EF4-FFF2-40B4-BE49-F238E27FC236}">
                <a16:creationId xmlns:a16="http://schemas.microsoft.com/office/drawing/2014/main" id="{2348E54C-8CCA-5966-103A-AE6D747370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E26D7C0-4B8C-6193-4554-8E7914E43B94}"/>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86757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9B801-B4C3-5B07-1D9B-FDFB982C05A0}"/>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3" name="Footer Placeholder 2">
            <a:extLst>
              <a:ext uri="{FF2B5EF4-FFF2-40B4-BE49-F238E27FC236}">
                <a16:creationId xmlns:a16="http://schemas.microsoft.com/office/drawing/2014/main" id="{0D82DE6D-2F72-093B-70FA-A8FADEEC11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AC0DE7-6F64-3669-C3A5-B56499ED6499}"/>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17067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6B3C-4D0B-6EE4-246A-7ACDE7838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0049C6-900A-8A9C-2DAF-C78C480B1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518EDD-9EB3-2FB2-2E1F-CA93B59CC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E0334-C548-1154-5289-096D678231DA}"/>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6" name="Footer Placeholder 5">
            <a:extLst>
              <a:ext uri="{FF2B5EF4-FFF2-40B4-BE49-F238E27FC236}">
                <a16:creationId xmlns:a16="http://schemas.microsoft.com/office/drawing/2014/main" id="{E7E5C5F5-BB1A-A75C-5923-70129254F7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034609-EEC0-34ED-16D1-927C02C258B5}"/>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241248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FDC4-32C1-97E7-8D0E-469FFB417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0D2F61-F6BF-E109-A443-F7257C146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A90E5B-12F4-21AB-D494-004F46F17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59C58-02B1-83F1-339B-25E7583328D3}"/>
              </a:ext>
            </a:extLst>
          </p:cNvPr>
          <p:cNvSpPr>
            <a:spLocks noGrp="1"/>
          </p:cNvSpPr>
          <p:nvPr>
            <p:ph type="dt" sz="half" idx="10"/>
          </p:nvPr>
        </p:nvSpPr>
        <p:spPr/>
        <p:txBody>
          <a:bodyPr/>
          <a:lstStyle/>
          <a:p>
            <a:fld id="{D5F2A4C3-4BFC-4F7C-AF22-9624B080D5E2}" type="datetimeFigureOut">
              <a:rPr lang="en-GB" smtClean="0"/>
              <a:t>15/06/2023</a:t>
            </a:fld>
            <a:endParaRPr lang="en-GB"/>
          </a:p>
        </p:txBody>
      </p:sp>
      <p:sp>
        <p:nvSpPr>
          <p:cNvPr id="6" name="Footer Placeholder 5">
            <a:extLst>
              <a:ext uri="{FF2B5EF4-FFF2-40B4-BE49-F238E27FC236}">
                <a16:creationId xmlns:a16="http://schemas.microsoft.com/office/drawing/2014/main" id="{624A4FB0-976D-AFD8-9C8A-E8BA495915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588F80-C62B-BE1D-CC76-035767A3F628}"/>
              </a:ext>
            </a:extLst>
          </p:cNvPr>
          <p:cNvSpPr>
            <a:spLocks noGrp="1"/>
          </p:cNvSpPr>
          <p:nvPr>
            <p:ph type="sldNum" sz="quarter" idx="12"/>
          </p:nvPr>
        </p:nvSpPr>
        <p:spPr/>
        <p:txBody>
          <a:bodyPr/>
          <a:lstStyle/>
          <a:p>
            <a:fld id="{22EC53BF-98A7-4EB3-B8EC-A57ADADD2EBD}" type="slidenum">
              <a:rPr lang="en-GB" smtClean="0"/>
              <a:t>‹#›</a:t>
            </a:fld>
            <a:endParaRPr lang="en-GB"/>
          </a:p>
        </p:txBody>
      </p:sp>
    </p:spTree>
    <p:extLst>
      <p:ext uri="{BB962C8B-B14F-4D97-AF65-F5344CB8AC3E}">
        <p14:creationId xmlns:p14="http://schemas.microsoft.com/office/powerpoint/2010/main" val="77997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0904A4-291A-BECB-193E-421EAFDE09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EC47D7-57DB-3F6E-38F8-E0D17DE31D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49F065-2A48-B086-6908-285AC7D35C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2A4C3-4BFC-4F7C-AF22-9624B080D5E2}" type="datetimeFigureOut">
              <a:rPr lang="en-GB" smtClean="0"/>
              <a:t>15/06/2023</a:t>
            </a:fld>
            <a:endParaRPr lang="en-GB"/>
          </a:p>
        </p:txBody>
      </p:sp>
      <p:sp>
        <p:nvSpPr>
          <p:cNvPr id="5" name="Footer Placeholder 4">
            <a:extLst>
              <a:ext uri="{FF2B5EF4-FFF2-40B4-BE49-F238E27FC236}">
                <a16:creationId xmlns:a16="http://schemas.microsoft.com/office/drawing/2014/main" id="{CE9E8BAC-082C-1EB1-DED2-D5FCA6F868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A0953F-CBC8-B83C-8772-0A1FB1485D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C53BF-98A7-4EB3-B8EC-A57ADADD2EBD}" type="slidenum">
              <a:rPr lang="en-GB" smtClean="0"/>
              <a:t>‹#›</a:t>
            </a:fld>
            <a:endParaRPr lang="en-GB"/>
          </a:p>
        </p:txBody>
      </p:sp>
    </p:spTree>
    <p:extLst>
      <p:ext uri="{BB962C8B-B14F-4D97-AF65-F5344CB8AC3E}">
        <p14:creationId xmlns:p14="http://schemas.microsoft.com/office/powerpoint/2010/main" val="81601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818314-F5B6-39C4-90D3-6DE7045ABC70}"/>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science in today’s lesson?</a:t>
            </a:r>
          </a:p>
        </p:txBody>
      </p:sp>
      <p:sp>
        <p:nvSpPr>
          <p:cNvPr id="6" name="TextBox 5">
            <a:extLst>
              <a:ext uri="{FF2B5EF4-FFF2-40B4-BE49-F238E27FC236}">
                <a16:creationId xmlns:a16="http://schemas.microsoft.com/office/drawing/2014/main" id="{FDAF4833-A569-E9FD-D224-8FC4AE89222E}"/>
              </a:ext>
            </a:extLst>
          </p:cNvPr>
          <p:cNvSpPr txBox="1"/>
          <p:nvPr/>
        </p:nvSpPr>
        <p:spPr>
          <a:xfrm>
            <a:off x="699578" y="1380350"/>
            <a:ext cx="10909715" cy="4893647"/>
          </a:xfrm>
          <a:prstGeom prst="rect">
            <a:avLst/>
          </a:prstGeom>
          <a:noFill/>
          <a:ln w="28575">
            <a:solidFill>
              <a:schemeClr val="tx1"/>
            </a:solidFill>
          </a:ln>
        </p:spPr>
        <p:txBody>
          <a:bodyPr wrap="square" rtlCol="0">
            <a:spAutoFit/>
          </a:bodyPr>
          <a:lstStyle/>
          <a:p>
            <a:r>
              <a:rPr lang="en-GB" dirty="0"/>
              <a:t> </a:t>
            </a:r>
            <a:r>
              <a:rPr lang="en-GB" sz="2400" b="1" dirty="0"/>
              <a:t>Science as a discipline and a school subject</a:t>
            </a:r>
          </a:p>
          <a:p>
            <a:endParaRPr lang="en-GB" dirty="0"/>
          </a:p>
          <a:p>
            <a:r>
              <a:rPr lang="en-GB" dirty="0"/>
              <a:t>How do your lessons help pupils to explain the material world and develop a sense of excitement and curiosity about natural phenomena? </a:t>
            </a:r>
          </a:p>
          <a:p>
            <a:r>
              <a:rPr lang="en-GB" dirty="0"/>
              <a:t> </a:t>
            </a:r>
          </a:p>
          <a:p>
            <a:r>
              <a:rPr lang="en-GB" dirty="0"/>
              <a:t>Do you enable pupils to  learn how scientific knowledge becomes established through scientific enquiry?</a:t>
            </a:r>
          </a:p>
          <a:p>
            <a:r>
              <a:rPr lang="en-GB" dirty="0"/>
              <a:t> </a:t>
            </a:r>
          </a:p>
          <a:p>
            <a:r>
              <a:rPr lang="en-GB" dirty="0"/>
              <a:t>How do you enable pupils  to appreciate the nature and status of scientific knowledge: for example, knowing it is open to revision in the light of new evidence?</a:t>
            </a:r>
          </a:p>
          <a:p>
            <a:r>
              <a:rPr lang="en-GB" dirty="0"/>
              <a:t> </a:t>
            </a:r>
          </a:p>
          <a:p>
            <a:r>
              <a:rPr lang="en-GB" dirty="0"/>
              <a:t>Why is important that as pupils learn science, they also learn about its uses and significance to society and their own lives?</a:t>
            </a:r>
          </a:p>
          <a:p>
            <a:endParaRPr lang="en-GB" dirty="0"/>
          </a:p>
          <a:p>
            <a:r>
              <a:rPr lang="en-GB" dirty="0"/>
              <a:t>How do you sequence your lessons so that your pupils are more likely to know and remember more about the products and practices of science? Can you give me some examples of when you have achieved this and times when this has been tricky? What have been some of the barriers that you have needed to overcome? </a:t>
            </a:r>
          </a:p>
          <a:p>
            <a:endParaRPr lang="en-GB" dirty="0">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6DD46118-08D9-AA6A-4C1D-44D1C583EE69}"/>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3" name="Picture 2">
            <a:extLst>
              <a:ext uri="{FF2B5EF4-FFF2-40B4-BE49-F238E27FC236}">
                <a16:creationId xmlns:a16="http://schemas.microsoft.com/office/drawing/2014/main" id="{5F48BF73-D82C-4D96-B105-4B2A03DB4A21}"/>
              </a:ext>
            </a:extLst>
          </p:cNvPr>
          <p:cNvPicPr>
            <a:picLocks noChangeAspect="1"/>
          </p:cNvPicPr>
          <p:nvPr/>
        </p:nvPicPr>
        <p:blipFill>
          <a:blip r:embed="rId3"/>
          <a:stretch>
            <a:fillRect/>
          </a:stretch>
        </p:blipFill>
        <p:spPr>
          <a:xfrm>
            <a:off x="953293" y="259976"/>
            <a:ext cx="1350408" cy="935760"/>
          </a:xfrm>
          <a:prstGeom prst="rect">
            <a:avLst/>
          </a:prstGeom>
        </p:spPr>
      </p:pic>
    </p:spTree>
    <p:extLst>
      <p:ext uri="{BB962C8B-B14F-4D97-AF65-F5344CB8AC3E}">
        <p14:creationId xmlns:p14="http://schemas.microsoft.com/office/powerpoint/2010/main" val="393885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818314-F5B6-39C4-90D3-6DE7045ABC70}"/>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science in today’s lesson?</a:t>
            </a:r>
          </a:p>
        </p:txBody>
      </p:sp>
      <p:sp>
        <p:nvSpPr>
          <p:cNvPr id="6" name="TextBox 5">
            <a:extLst>
              <a:ext uri="{FF2B5EF4-FFF2-40B4-BE49-F238E27FC236}">
                <a16:creationId xmlns:a16="http://schemas.microsoft.com/office/drawing/2014/main" id="{FDAF4833-A569-E9FD-D224-8FC4AE89222E}"/>
              </a:ext>
            </a:extLst>
          </p:cNvPr>
          <p:cNvSpPr txBox="1"/>
          <p:nvPr/>
        </p:nvSpPr>
        <p:spPr>
          <a:xfrm>
            <a:off x="331694" y="1195736"/>
            <a:ext cx="11663027" cy="5601533"/>
          </a:xfrm>
          <a:prstGeom prst="rect">
            <a:avLst/>
          </a:prstGeom>
          <a:noFill/>
          <a:ln w="28575">
            <a:solidFill>
              <a:schemeClr val="tx1"/>
            </a:solidFill>
          </a:ln>
        </p:spPr>
        <p:txBody>
          <a:bodyPr wrap="square" rtlCol="0">
            <a:spAutoFit/>
          </a:bodyPr>
          <a:lstStyle/>
          <a:p>
            <a:r>
              <a:rPr lang="en-GB" dirty="0"/>
              <a:t> </a:t>
            </a:r>
            <a:r>
              <a:rPr lang="en-GB" sz="2000" b="1" dirty="0"/>
              <a:t>Substantive knowledge in science is referred to as the scientific and conceptual understanding.  The following examples are taken from the National Curriculum</a:t>
            </a:r>
            <a:r>
              <a:rPr lang="en-GB" sz="2400" b="1" dirty="0"/>
              <a:t>.</a:t>
            </a:r>
          </a:p>
          <a:p>
            <a:endParaRPr lang="en-GB" dirty="0"/>
          </a:p>
          <a:p>
            <a:r>
              <a:rPr lang="en-GB" sz="1400" dirty="0"/>
              <a:t>In Early Years and Key Stage 1, this knowledge includes, plants, animals including  humans, materials and their properties, states of matter, seasonal changes, living things and their habitats.</a:t>
            </a:r>
          </a:p>
          <a:p>
            <a:endParaRPr lang="en-GB" sz="1400" dirty="0"/>
          </a:p>
          <a:p>
            <a:r>
              <a:rPr lang="en-GB" sz="1400" dirty="0"/>
              <a:t>In Key Stage 2, this knowledge includes plants, rocks, animals including humans, forces and magnets, materials and their properties, states of matter, seasonal changes, electricity, light, sound,  earth and space, living things and their habitats, evolution and inheritance. </a:t>
            </a:r>
          </a:p>
          <a:p>
            <a:endParaRPr lang="en-GB" sz="1400" dirty="0"/>
          </a:p>
          <a:p>
            <a:r>
              <a:rPr lang="en-GB" sz="1400" dirty="0"/>
              <a:t>In Key Stages 3 and 4 substantive knowledge is identified through the disciplines of biology, chemistry and physics.</a:t>
            </a:r>
          </a:p>
          <a:p>
            <a:endParaRPr lang="en-GB" dirty="0"/>
          </a:p>
          <a:p>
            <a:r>
              <a:rPr lang="en-GB" b="1" dirty="0"/>
              <a:t>Questions to consider in relation to substantive knowledge can include:</a:t>
            </a:r>
          </a:p>
          <a:p>
            <a:endParaRPr lang="en-GB" b="1" dirty="0"/>
          </a:p>
          <a:p>
            <a:r>
              <a:rPr lang="en-GB" dirty="0"/>
              <a:t>How did you decide on which were the most important substantive concepts to use to sequence and organise the pupils’ learning. Can you give an example? How would you have sequenced the learning differently if you had used an alternative concept? Why would this be the case?</a:t>
            </a:r>
          </a:p>
          <a:p>
            <a:endParaRPr lang="en-GB" dirty="0"/>
          </a:p>
          <a:p>
            <a:r>
              <a:rPr lang="en-GB" dirty="0"/>
              <a:t>How do you use the concept of ‘misconceptions’ to help you to sequence and organise your planning? </a:t>
            </a:r>
          </a:p>
          <a:p>
            <a:endParaRPr lang="en-GB" dirty="0"/>
          </a:p>
          <a:p>
            <a:r>
              <a:rPr lang="en-GB" dirty="0"/>
              <a:t>Give me an example as to how you have broken down a substantive concept in science into its component parts so that you can sequence learning coherently for your pupils. How have you used your subject knowledge to do this?  </a:t>
            </a:r>
          </a:p>
        </p:txBody>
      </p:sp>
      <p:pic>
        <p:nvPicPr>
          <p:cNvPr id="14" name="Picture 13">
            <a:extLst>
              <a:ext uri="{FF2B5EF4-FFF2-40B4-BE49-F238E27FC236}">
                <a16:creationId xmlns:a16="http://schemas.microsoft.com/office/drawing/2014/main" id="{6DD46118-08D9-AA6A-4C1D-44D1C583EE69}"/>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3" name="Picture 2">
            <a:extLst>
              <a:ext uri="{FF2B5EF4-FFF2-40B4-BE49-F238E27FC236}">
                <a16:creationId xmlns:a16="http://schemas.microsoft.com/office/drawing/2014/main" id="{5F48BF73-D82C-4D96-B105-4B2A03DB4A21}"/>
              </a:ext>
            </a:extLst>
          </p:cNvPr>
          <p:cNvPicPr>
            <a:picLocks noChangeAspect="1"/>
          </p:cNvPicPr>
          <p:nvPr/>
        </p:nvPicPr>
        <p:blipFill>
          <a:blip r:embed="rId3"/>
          <a:stretch>
            <a:fillRect/>
          </a:stretch>
        </p:blipFill>
        <p:spPr>
          <a:xfrm>
            <a:off x="953293" y="259976"/>
            <a:ext cx="1350408" cy="935760"/>
          </a:xfrm>
          <a:prstGeom prst="rect">
            <a:avLst/>
          </a:prstGeom>
        </p:spPr>
      </p:pic>
    </p:spTree>
    <p:extLst>
      <p:ext uri="{BB962C8B-B14F-4D97-AF65-F5344CB8AC3E}">
        <p14:creationId xmlns:p14="http://schemas.microsoft.com/office/powerpoint/2010/main" val="248490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818314-F5B6-39C4-90D3-6DE7045ABC70}"/>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science in today’s lesson?</a:t>
            </a:r>
          </a:p>
        </p:txBody>
      </p:sp>
      <p:sp>
        <p:nvSpPr>
          <p:cNvPr id="6" name="TextBox 5">
            <a:extLst>
              <a:ext uri="{FF2B5EF4-FFF2-40B4-BE49-F238E27FC236}">
                <a16:creationId xmlns:a16="http://schemas.microsoft.com/office/drawing/2014/main" id="{FDAF4833-A569-E9FD-D224-8FC4AE89222E}"/>
              </a:ext>
            </a:extLst>
          </p:cNvPr>
          <p:cNvSpPr txBox="1"/>
          <p:nvPr/>
        </p:nvSpPr>
        <p:spPr>
          <a:xfrm>
            <a:off x="331694" y="1195736"/>
            <a:ext cx="11663027" cy="5478423"/>
          </a:xfrm>
          <a:prstGeom prst="rect">
            <a:avLst/>
          </a:prstGeom>
          <a:noFill/>
          <a:ln w="28575">
            <a:solidFill>
              <a:schemeClr val="tx1"/>
            </a:solidFill>
          </a:ln>
        </p:spPr>
        <p:txBody>
          <a:bodyPr wrap="square" rtlCol="0">
            <a:spAutoFit/>
          </a:bodyPr>
          <a:lstStyle/>
          <a:p>
            <a:r>
              <a:rPr lang="en-GB" sz="2000" b="1" dirty="0"/>
              <a:t>Disciplinary knowledge in science is outlined in the working scientifically sections of the National Curriculum</a:t>
            </a:r>
            <a:r>
              <a:rPr lang="en-GB" sz="2400" b="1" dirty="0"/>
              <a:t>.</a:t>
            </a:r>
          </a:p>
          <a:p>
            <a:endParaRPr lang="en-GB" dirty="0"/>
          </a:p>
          <a:p>
            <a:r>
              <a:rPr lang="en-GB" dirty="0"/>
              <a:t>This knowledge includes (but is not limited to) pupils developing:</a:t>
            </a:r>
          </a:p>
          <a:p>
            <a:pPr marL="285750" indent="-285750">
              <a:buFont typeface="Arial" panose="020B0604020202020204" pitchFamily="34" charset="0"/>
              <a:buChar char="•"/>
            </a:pPr>
            <a:r>
              <a:rPr lang="en-GB" b="1" dirty="0"/>
              <a:t>methods to answer scientific questions</a:t>
            </a:r>
            <a:r>
              <a:rPr lang="en-GB" dirty="0"/>
              <a:t>, including identifying, classifying, recognising and controlling variables, testing predictions, applying sampling strategies</a:t>
            </a:r>
          </a:p>
          <a:p>
            <a:pPr marL="285750" indent="-285750">
              <a:buFont typeface="Arial" panose="020B0604020202020204" pitchFamily="34" charset="0"/>
              <a:buChar char="•"/>
            </a:pPr>
            <a:r>
              <a:rPr lang="en-GB" b="1" dirty="0"/>
              <a:t>their use of apparatus and the development of techniques</a:t>
            </a:r>
            <a:r>
              <a:rPr lang="en-GB" dirty="0"/>
              <a:t>, including measurement. This may involve pupils in gathering and recording data, using hand lenses to observe, using standard units of measure, using measuring equipment such as thermometers. Pupils will increase their accuracy, independence and ability to select appropriate apparatus and techniques.</a:t>
            </a:r>
          </a:p>
          <a:p>
            <a:pPr marL="285750" indent="-285750">
              <a:buFont typeface="Arial" panose="020B0604020202020204" pitchFamily="34" charset="0"/>
              <a:buChar char="•"/>
            </a:pPr>
            <a:r>
              <a:rPr lang="en-GB" b="1" dirty="0"/>
              <a:t>their ability to analyse, present and evaluate scientific data so that they can draw valid conclusions</a:t>
            </a:r>
            <a:r>
              <a:rPr lang="en-GB" dirty="0"/>
              <a:t>. This could involve pupils using observations and ideas to suggest answers. They could record findings, using graphical forms of representation e.g. bar charts, tables, labelled diagrams, scatter and or line graphs, mathematical or statistical analysis. Pupils will draw conclusions and make predictions in increasingly sophisticated ways including being able to suggest improvements, and to consider the degree of trust in results</a:t>
            </a:r>
          </a:p>
          <a:p>
            <a:pPr marL="285750" indent="-285750">
              <a:buFont typeface="Arial" panose="020B0604020202020204" pitchFamily="34" charset="0"/>
              <a:buChar char="•"/>
            </a:pPr>
            <a:r>
              <a:rPr lang="en-GB" b="1" dirty="0"/>
              <a:t>scientific knowledge over time and to consider its implications</a:t>
            </a:r>
            <a:r>
              <a:rPr lang="en-GB" dirty="0"/>
              <a:t>. This could include the use of scientific evidence to support or refute scientific ideas, theories or arguments. In KS 3 and 4 this may include critiques of published results, and  engagement with ethical issues.</a:t>
            </a:r>
          </a:p>
          <a:p>
            <a:r>
              <a:rPr lang="en-GB" b="1" dirty="0"/>
              <a:t>Questions to consider in relation to disciplinary knowledge are included on the next slide:</a:t>
            </a:r>
          </a:p>
        </p:txBody>
      </p:sp>
      <p:pic>
        <p:nvPicPr>
          <p:cNvPr id="14" name="Picture 13">
            <a:extLst>
              <a:ext uri="{FF2B5EF4-FFF2-40B4-BE49-F238E27FC236}">
                <a16:creationId xmlns:a16="http://schemas.microsoft.com/office/drawing/2014/main" id="{6DD46118-08D9-AA6A-4C1D-44D1C583EE69}"/>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3" name="Picture 2">
            <a:extLst>
              <a:ext uri="{FF2B5EF4-FFF2-40B4-BE49-F238E27FC236}">
                <a16:creationId xmlns:a16="http://schemas.microsoft.com/office/drawing/2014/main" id="{5F48BF73-D82C-4D96-B105-4B2A03DB4A21}"/>
              </a:ext>
            </a:extLst>
          </p:cNvPr>
          <p:cNvPicPr>
            <a:picLocks noChangeAspect="1"/>
          </p:cNvPicPr>
          <p:nvPr/>
        </p:nvPicPr>
        <p:blipFill>
          <a:blip r:embed="rId3"/>
          <a:stretch>
            <a:fillRect/>
          </a:stretch>
        </p:blipFill>
        <p:spPr>
          <a:xfrm>
            <a:off x="953293" y="259976"/>
            <a:ext cx="1350408" cy="935760"/>
          </a:xfrm>
          <a:prstGeom prst="rect">
            <a:avLst/>
          </a:prstGeom>
        </p:spPr>
      </p:pic>
    </p:spTree>
    <p:extLst>
      <p:ext uri="{BB962C8B-B14F-4D97-AF65-F5344CB8AC3E}">
        <p14:creationId xmlns:p14="http://schemas.microsoft.com/office/powerpoint/2010/main" val="284791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818314-F5B6-39C4-90D3-6DE7045ABC70}"/>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science in today’s lesson?</a:t>
            </a:r>
          </a:p>
        </p:txBody>
      </p:sp>
      <p:sp>
        <p:nvSpPr>
          <p:cNvPr id="6" name="TextBox 5">
            <a:extLst>
              <a:ext uri="{FF2B5EF4-FFF2-40B4-BE49-F238E27FC236}">
                <a16:creationId xmlns:a16="http://schemas.microsoft.com/office/drawing/2014/main" id="{FDAF4833-A569-E9FD-D224-8FC4AE89222E}"/>
              </a:ext>
            </a:extLst>
          </p:cNvPr>
          <p:cNvSpPr txBox="1"/>
          <p:nvPr/>
        </p:nvSpPr>
        <p:spPr>
          <a:xfrm>
            <a:off x="331694" y="1195736"/>
            <a:ext cx="11663027" cy="4801314"/>
          </a:xfrm>
          <a:prstGeom prst="rect">
            <a:avLst/>
          </a:prstGeom>
          <a:noFill/>
          <a:ln w="28575">
            <a:solidFill>
              <a:schemeClr val="tx1"/>
            </a:solidFill>
          </a:ln>
        </p:spPr>
        <p:txBody>
          <a:bodyPr wrap="square" rtlCol="0">
            <a:spAutoFit/>
          </a:bodyPr>
          <a:lstStyle/>
          <a:p>
            <a:r>
              <a:rPr lang="en-GB" b="1" dirty="0"/>
              <a:t>Questions to consider in relation to disciplinary knowledge include:</a:t>
            </a:r>
          </a:p>
          <a:p>
            <a:endParaRPr lang="en-GB" b="1" dirty="0"/>
          </a:p>
          <a:p>
            <a:r>
              <a:rPr lang="en-GB" dirty="0"/>
              <a:t>How did you decide what disciplinary knowledge to include in the lesson? What did you exclude and why? </a:t>
            </a:r>
          </a:p>
          <a:p>
            <a:endParaRPr lang="en-GB" dirty="0"/>
          </a:p>
          <a:p>
            <a:r>
              <a:rPr lang="en-GB" dirty="0"/>
              <a:t>How did you breakdown the knowledge so that pupils could both build on prior experiences and revisit the knowledge prioritised today? </a:t>
            </a:r>
          </a:p>
          <a:p>
            <a:endParaRPr lang="en-GB" dirty="0"/>
          </a:p>
          <a:p>
            <a:r>
              <a:rPr lang="en-GB" dirty="0"/>
              <a:t>Is the disciplinary knowledge paired with the most appropriate scientific concepts?</a:t>
            </a:r>
          </a:p>
          <a:p>
            <a:endParaRPr lang="en-GB" dirty="0"/>
          </a:p>
          <a:p>
            <a:r>
              <a:rPr lang="en-GB" dirty="0"/>
              <a:t>How were you ambitions to ensure that scientific enquiry is more than the activity of data collection or practical work?</a:t>
            </a:r>
          </a:p>
          <a:p>
            <a:endParaRPr lang="en-GB" dirty="0"/>
          </a:p>
          <a:p>
            <a:r>
              <a:rPr lang="en-GB" dirty="0"/>
              <a:t>Was it appropriate to make any connections with mathematical knowledge, if so , how did you ensure that this was well sequenced? Did you talk to colleagues? </a:t>
            </a:r>
          </a:p>
          <a:p>
            <a:endParaRPr lang="en-GB" dirty="0"/>
          </a:p>
          <a:p>
            <a:r>
              <a:rPr lang="en-GB" dirty="0"/>
              <a:t>How do you ensure that pupils are using scientific vocabulary thoughtfully, appropriately and fluently? </a:t>
            </a:r>
          </a:p>
          <a:p>
            <a:endParaRPr lang="en-GB" dirty="0"/>
          </a:p>
          <a:p>
            <a:r>
              <a:rPr lang="en-GB" dirty="0"/>
              <a:t>How would I know that pupils are clear as to the most important knowledge that they needed to know from </a:t>
            </a:r>
            <a:r>
              <a:rPr lang="en-GB"/>
              <a:t>this lesson? </a:t>
            </a:r>
            <a:endParaRPr lang="en-GB" dirty="0"/>
          </a:p>
        </p:txBody>
      </p:sp>
      <p:pic>
        <p:nvPicPr>
          <p:cNvPr id="14" name="Picture 13">
            <a:extLst>
              <a:ext uri="{FF2B5EF4-FFF2-40B4-BE49-F238E27FC236}">
                <a16:creationId xmlns:a16="http://schemas.microsoft.com/office/drawing/2014/main" id="{6DD46118-08D9-AA6A-4C1D-44D1C583EE69}"/>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3" name="Picture 2">
            <a:extLst>
              <a:ext uri="{FF2B5EF4-FFF2-40B4-BE49-F238E27FC236}">
                <a16:creationId xmlns:a16="http://schemas.microsoft.com/office/drawing/2014/main" id="{5F48BF73-D82C-4D96-B105-4B2A03DB4A21}"/>
              </a:ext>
            </a:extLst>
          </p:cNvPr>
          <p:cNvPicPr>
            <a:picLocks noChangeAspect="1"/>
          </p:cNvPicPr>
          <p:nvPr/>
        </p:nvPicPr>
        <p:blipFill>
          <a:blip r:embed="rId3"/>
          <a:stretch>
            <a:fillRect/>
          </a:stretch>
        </p:blipFill>
        <p:spPr>
          <a:xfrm>
            <a:off x="953293" y="259976"/>
            <a:ext cx="1350408" cy="935760"/>
          </a:xfrm>
          <a:prstGeom prst="rect">
            <a:avLst/>
          </a:prstGeom>
        </p:spPr>
      </p:pic>
    </p:spTree>
    <p:extLst>
      <p:ext uri="{BB962C8B-B14F-4D97-AF65-F5344CB8AC3E}">
        <p14:creationId xmlns:p14="http://schemas.microsoft.com/office/powerpoint/2010/main" val="1614891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872</Words>
  <Application>Microsoft Office PowerPoint</Application>
  <PresentationFormat>Widescreen</PresentationFormat>
  <Paragraphs>53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10</cp:revision>
  <dcterms:created xsi:type="dcterms:W3CDTF">2023-02-28T13:35:29Z</dcterms:created>
  <dcterms:modified xsi:type="dcterms:W3CDTF">2023-06-15T05:49:42Z</dcterms:modified>
</cp:coreProperties>
</file>