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3FC83F-3398-4896-AC5E-F2461D348EB8}" v="10" dt="2023-05-17T16:27:53.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6" d="100"/>
          <a:sy n="86" d="100"/>
        </p:scale>
        <p:origin x="4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7EEB4-4045-D048-E58D-922BDC7613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B58DD4E-B6D1-15E4-7BB5-071241CAAF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A707F46-9693-85AC-9777-EE1482588D51}"/>
              </a:ext>
            </a:extLst>
          </p:cNvPr>
          <p:cNvSpPr>
            <a:spLocks noGrp="1"/>
          </p:cNvSpPr>
          <p:nvPr>
            <p:ph type="dt" sz="half" idx="10"/>
          </p:nvPr>
        </p:nvSpPr>
        <p:spPr/>
        <p:txBody>
          <a:bodyPr/>
          <a:lstStyle/>
          <a:p>
            <a:fld id="{DE7010BB-D58A-4DDF-A685-34B8B929A823}" type="datetimeFigureOut">
              <a:rPr lang="en-GB" smtClean="0"/>
              <a:t>29/08/2023</a:t>
            </a:fld>
            <a:endParaRPr lang="en-GB"/>
          </a:p>
        </p:txBody>
      </p:sp>
      <p:sp>
        <p:nvSpPr>
          <p:cNvPr id="5" name="Footer Placeholder 4">
            <a:extLst>
              <a:ext uri="{FF2B5EF4-FFF2-40B4-BE49-F238E27FC236}">
                <a16:creationId xmlns:a16="http://schemas.microsoft.com/office/drawing/2014/main" id="{751F1D4A-D93F-ADA3-5917-AFD55C7FA3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C893E3-9749-805A-F3C0-C889B6485D40}"/>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3671159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E7026-6900-3B8B-2DDD-719FA312DC8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32D6879-42F3-1F9C-6CBE-83C02DB512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563018-430F-CFA8-B5A6-6FE5F6F70D7D}"/>
              </a:ext>
            </a:extLst>
          </p:cNvPr>
          <p:cNvSpPr>
            <a:spLocks noGrp="1"/>
          </p:cNvSpPr>
          <p:nvPr>
            <p:ph type="dt" sz="half" idx="10"/>
          </p:nvPr>
        </p:nvSpPr>
        <p:spPr/>
        <p:txBody>
          <a:bodyPr/>
          <a:lstStyle/>
          <a:p>
            <a:fld id="{DE7010BB-D58A-4DDF-A685-34B8B929A823}" type="datetimeFigureOut">
              <a:rPr lang="en-GB" smtClean="0"/>
              <a:t>29/08/2023</a:t>
            </a:fld>
            <a:endParaRPr lang="en-GB"/>
          </a:p>
        </p:txBody>
      </p:sp>
      <p:sp>
        <p:nvSpPr>
          <p:cNvPr id="5" name="Footer Placeholder 4">
            <a:extLst>
              <a:ext uri="{FF2B5EF4-FFF2-40B4-BE49-F238E27FC236}">
                <a16:creationId xmlns:a16="http://schemas.microsoft.com/office/drawing/2014/main" id="{09DC4D20-DA69-C124-0785-53D776A6BB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93C0B0-846D-9FD8-8558-56C8B375F6F4}"/>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125579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C80C2C-CD75-A1C9-D00B-5EA11D8E0E3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BFD9235-E912-3BA2-5798-F8FB1EFCD2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72A466-BE28-A002-96D0-D3AE928ECF26}"/>
              </a:ext>
            </a:extLst>
          </p:cNvPr>
          <p:cNvSpPr>
            <a:spLocks noGrp="1"/>
          </p:cNvSpPr>
          <p:nvPr>
            <p:ph type="dt" sz="half" idx="10"/>
          </p:nvPr>
        </p:nvSpPr>
        <p:spPr/>
        <p:txBody>
          <a:bodyPr/>
          <a:lstStyle/>
          <a:p>
            <a:fld id="{DE7010BB-D58A-4DDF-A685-34B8B929A823}" type="datetimeFigureOut">
              <a:rPr lang="en-GB" smtClean="0"/>
              <a:t>29/08/2023</a:t>
            </a:fld>
            <a:endParaRPr lang="en-GB"/>
          </a:p>
        </p:txBody>
      </p:sp>
      <p:sp>
        <p:nvSpPr>
          <p:cNvPr id="5" name="Footer Placeholder 4">
            <a:extLst>
              <a:ext uri="{FF2B5EF4-FFF2-40B4-BE49-F238E27FC236}">
                <a16:creationId xmlns:a16="http://schemas.microsoft.com/office/drawing/2014/main" id="{C110FD4C-9871-795E-034F-86959CBE1F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BA30BC-94E7-F87A-FB86-9A2AC6CAC775}"/>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1824725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0993C-F1A2-726A-E2F6-E518EFF3E83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C4603CD-7E41-AF60-2227-71372D9767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5EA6FB-4BA1-4D4D-FB1B-D490A982ECE5}"/>
              </a:ext>
            </a:extLst>
          </p:cNvPr>
          <p:cNvSpPr>
            <a:spLocks noGrp="1"/>
          </p:cNvSpPr>
          <p:nvPr>
            <p:ph type="dt" sz="half" idx="10"/>
          </p:nvPr>
        </p:nvSpPr>
        <p:spPr/>
        <p:txBody>
          <a:bodyPr/>
          <a:lstStyle/>
          <a:p>
            <a:fld id="{DE7010BB-D58A-4DDF-A685-34B8B929A823}" type="datetimeFigureOut">
              <a:rPr lang="en-GB" smtClean="0"/>
              <a:t>29/08/2023</a:t>
            </a:fld>
            <a:endParaRPr lang="en-GB"/>
          </a:p>
        </p:txBody>
      </p:sp>
      <p:sp>
        <p:nvSpPr>
          <p:cNvPr id="5" name="Footer Placeholder 4">
            <a:extLst>
              <a:ext uri="{FF2B5EF4-FFF2-40B4-BE49-F238E27FC236}">
                <a16:creationId xmlns:a16="http://schemas.microsoft.com/office/drawing/2014/main" id="{6E676C98-25DC-7BDD-B881-34A8BD02B4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E47252-99B1-91E8-E779-5F896D9128D2}"/>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1605535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53A11-6326-3856-6C07-F80A538EC6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7DC53BC-7277-BA0B-6FC7-02BA4AE659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FAF7A4-32E7-2875-9BC9-9D09EC91A0E4}"/>
              </a:ext>
            </a:extLst>
          </p:cNvPr>
          <p:cNvSpPr>
            <a:spLocks noGrp="1"/>
          </p:cNvSpPr>
          <p:nvPr>
            <p:ph type="dt" sz="half" idx="10"/>
          </p:nvPr>
        </p:nvSpPr>
        <p:spPr/>
        <p:txBody>
          <a:bodyPr/>
          <a:lstStyle/>
          <a:p>
            <a:fld id="{DE7010BB-D58A-4DDF-A685-34B8B929A823}" type="datetimeFigureOut">
              <a:rPr lang="en-GB" smtClean="0"/>
              <a:t>29/08/2023</a:t>
            </a:fld>
            <a:endParaRPr lang="en-GB"/>
          </a:p>
        </p:txBody>
      </p:sp>
      <p:sp>
        <p:nvSpPr>
          <p:cNvPr id="5" name="Footer Placeholder 4">
            <a:extLst>
              <a:ext uri="{FF2B5EF4-FFF2-40B4-BE49-F238E27FC236}">
                <a16:creationId xmlns:a16="http://schemas.microsoft.com/office/drawing/2014/main" id="{AC8D5AFF-3F15-80FF-E02C-81729DBDC4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85E354-A0AD-CB03-B433-C2491BB11FC2}"/>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3932456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A2B8D-4889-DC02-3026-298149AE2BE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52652EB-9B43-E9F2-356F-23CAF98A0C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6AF718-52A2-4295-134D-1A047AD872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B9F5D33-8ACE-B013-A1D7-27939630FBAA}"/>
              </a:ext>
            </a:extLst>
          </p:cNvPr>
          <p:cNvSpPr>
            <a:spLocks noGrp="1"/>
          </p:cNvSpPr>
          <p:nvPr>
            <p:ph type="dt" sz="half" idx="10"/>
          </p:nvPr>
        </p:nvSpPr>
        <p:spPr/>
        <p:txBody>
          <a:bodyPr/>
          <a:lstStyle/>
          <a:p>
            <a:fld id="{DE7010BB-D58A-4DDF-A685-34B8B929A823}" type="datetimeFigureOut">
              <a:rPr lang="en-GB" smtClean="0"/>
              <a:t>29/08/2023</a:t>
            </a:fld>
            <a:endParaRPr lang="en-GB"/>
          </a:p>
        </p:txBody>
      </p:sp>
      <p:sp>
        <p:nvSpPr>
          <p:cNvPr id="6" name="Footer Placeholder 5">
            <a:extLst>
              <a:ext uri="{FF2B5EF4-FFF2-40B4-BE49-F238E27FC236}">
                <a16:creationId xmlns:a16="http://schemas.microsoft.com/office/drawing/2014/main" id="{49B6A1C4-F6F6-BBF4-180B-EC832F9A85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B76CCBD-5333-247B-9D7A-403F81EF65D6}"/>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3938990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F015E-0B31-8C89-63C2-BBAEE1B2325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9F814EE-ED58-1D84-7CA6-27A6FE4EF5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BB21C0-5297-5FD2-34EF-57A1260A1B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8CE3DBD-AD73-E53C-68D6-3BB2B8ECB3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792DF4-AAC1-3EBD-7E84-C80278E5D1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0ADE93D-2CAE-EFAF-6F67-2EF529BF4ED1}"/>
              </a:ext>
            </a:extLst>
          </p:cNvPr>
          <p:cNvSpPr>
            <a:spLocks noGrp="1"/>
          </p:cNvSpPr>
          <p:nvPr>
            <p:ph type="dt" sz="half" idx="10"/>
          </p:nvPr>
        </p:nvSpPr>
        <p:spPr/>
        <p:txBody>
          <a:bodyPr/>
          <a:lstStyle/>
          <a:p>
            <a:fld id="{DE7010BB-D58A-4DDF-A685-34B8B929A823}" type="datetimeFigureOut">
              <a:rPr lang="en-GB" smtClean="0"/>
              <a:t>29/08/2023</a:t>
            </a:fld>
            <a:endParaRPr lang="en-GB"/>
          </a:p>
        </p:txBody>
      </p:sp>
      <p:sp>
        <p:nvSpPr>
          <p:cNvPr id="8" name="Footer Placeholder 7">
            <a:extLst>
              <a:ext uri="{FF2B5EF4-FFF2-40B4-BE49-F238E27FC236}">
                <a16:creationId xmlns:a16="http://schemas.microsoft.com/office/drawing/2014/main" id="{D8B79B66-4DE4-5709-0517-35C7D17582D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B58949F-7063-8485-3A1F-A56185504187}"/>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2009153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A7FC-FF73-B76C-9B94-0827B3CFD23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BD28799-710B-F054-DE11-14A4490480B7}"/>
              </a:ext>
            </a:extLst>
          </p:cNvPr>
          <p:cNvSpPr>
            <a:spLocks noGrp="1"/>
          </p:cNvSpPr>
          <p:nvPr>
            <p:ph type="dt" sz="half" idx="10"/>
          </p:nvPr>
        </p:nvSpPr>
        <p:spPr/>
        <p:txBody>
          <a:bodyPr/>
          <a:lstStyle/>
          <a:p>
            <a:fld id="{DE7010BB-D58A-4DDF-A685-34B8B929A823}" type="datetimeFigureOut">
              <a:rPr lang="en-GB" smtClean="0"/>
              <a:t>29/08/2023</a:t>
            </a:fld>
            <a:endParaRPr lang="en-GB"/>
          </a:p>
        </p:txBody>
      </p:sp>
      <p:sp>
        <p:nvSpPr>
          <p:cNvPr id="4" name="Footer Placeholder 3">
            <a:extLst>
              <a:ext uri="{FF2B5EF4-FFF2-40B4-BE49-F238E27FC236}">
                <a16:creationId xmlns:a16="http://schemas.microsoft.com/office/drawing/2014/main" id="{36D35219-AC81-4809-1118-2AE4750418F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6D40085-2965-8C69-3C6D-792CE5886464}"/>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854758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45F565-228D-2AAA-B8DE-4C9B812F2328}"/>
              </a:ext>
            </a:extLst>
          </p:cNvPr>
          <p:cNvSpPr>
            <a:spLocks noGrp="1"/>
          </p:cNvSpPr>
          <p:nvPr>
            <p:ph type="dt" sz="half" idx="10"/>
          </p:nvPr>
        </p:nvSpPr>
        <p:spPr/>
        <p:txBody>
          <a:bodyPr/>
          <a:lstStyle/>
          <a:p>
            <a:fld id="{DE7010BB-D58A-4DDF-A685-34B8B929A823}" type="datetimeFigureOut">
              <a:rPr lang="en-GB" smtClean="0"/>
              <a:t>29/08/2023</a:t>
            </a:fld>
            <a:endParaRPr lang="en-GB"/>
          </a:p>
        </p:txBody>
      </p:sp>
      <p:sp>
        <p:nvSpPr>
          <p:cNvPr id="3" name="Footer Placeholder 2">
            <a:extLst>
              <a:ext uri="{FF2B5EF4-FFF2-40B4-BE49-F238E27FC236}">
                <a16:creationId xmlns:a16="http://schemas.microsoft.com/office/drawing/2014/main" id="{7916D3AD-A8AF-E23E-FE98-1E30FBB00AA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EF8EDDF-4997-D716-B29F-4109A0C072FF}"/>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4325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5A357-75CF-A7A7-A29B-2F963948BA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70B46BC-A205-679E-9A94-E3E4966ABA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3A4C182-5F3E-AE75-43AE-11844A9C49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EFE52C-2E80-726F-D51D-F10A121472F7}"/>
              </a:ext>
            </a:extLst>
          </p:cNvPr>
          <p:cNvSpPr>
            <a:spLocks noGrp="1"/>
          </p:cNvSpPr>
          <p:nvPr>
            <p:ph type="dt" sz="half" idx="10"/>
          </p:nvPr>
        </p:nvSpPr>
        <p:spPr/>
        <p:txBody>
          <a:bodyPr/>
          <a:lstStyle/>
          <a:p>
            <a:fld id="{DE7010BB-D58A-4DDF-A685-34B8B929A823}" type="datetimeFigureOut">
              <a:rPr lang="en-GB" smtClean="0"/>
              <a:t>29/08/2023</a:t>
            </a:fld>
            <a:endParaRPr lang="en-GB"/>
          </a:p>
        </p:txBody>
      </p:sp>
      <p:sp>
        <p:nvSpPr>
          <p:cNvPr id="6" name="Footer Placeholder 5">
            <a:extLst>
              <a:ext uri="{FF2B5EF4-FFF2-40B4-BE49-F238E27FC236}">
                <a16:creationId xmlns:a16="http://schemas.microsoft.com/office/drawing/2014/main" id="{BA54AD6A-79A1-9FD3-9A31-98970B81AD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0C087F-A2DE-ADDB-D75C-30D9A2D91796}"/>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802346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20886-904E-219F-8448-DB1CBAE882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36AD3D0-DCEE-C5E6-2717-01F63C94B7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73CBC4F-4A78-642C-4E06-C1E875C4E4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F9919F-D9CB-A56B-7C24-3F92CB5AAF8D}"/>
              </a:ext>
            </a:extLst>
          </p:cNvPr>
          <p:cNvSpPr>
            <a:spLocks noGrp="1"/>
          </p:cNvSpPr>
          <p:nvPr>
            <p:ph type="dt" sz="half" idx="10"/>
          </p:nvPr>
        </p:nvSpPr>
        <p:spPr/>
        <p:txBody>
          <a:bodyPr/>
          <a:lstStyle/>
          <a:p>
            <a:fld id="{DE7010BB-D58A-4DDF-A685-34B8B929A823}" type="datetimeFigureOut">
              <a:rPr lang="en-GB" smtClean="0"/>
              <a:t>29/08/2023</a:t>
            </a:fld>
            <a:endParaRPr lang="en-GB"/>
          </a:p>
        </p:txBody>
      </p:sp>
      <p:sp>
        <p:nvSpPr>
          <p:cNvPr id="6" name="Footer Placeholder 5">
            <a:extLst>
              <a:ext uri="{FF2B5EF4-FFF2-40B4-BE49-F238E27FC236}">
                <a16:creationId xmlns:a16="http://schemas.microsoft.com/office/drawing/2014/main" id="{DA463C32-858A-C6A6-1AB5-F7C7DFEA2E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35FC73-0C66-A3DE-43C6-CF39AB562C79}"/>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1814073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2F4B2B-60AD-3681-A37D-329F4A11B6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4419086-8104-1CF8-E2B1-4345B8C1F0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52ADAD-20CC-76AD-7A57-A8F79FE364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7010BB-D58A-4DDF-A685-34B8B929A823}" type="datetimeFigureOut">
              <a:rPr lang="en-GB" smtClean="0"/>
              <a:t>29/08/2023</a:t>
            </a:fld>
            <a:endParaRPr lang="en-GB"/>
          </a:p>
        </p:txBody>
      </p:sp>
      <p:sp>
        <p:nvSpPr>
          <p:cNvPr id="5" name="Footer Placeholder 4">
            <a:extLst>
              <a:ext uri="{FF2B5EF4-FFF2-40B4-BE49-F238E27FC236}">
                <a16:creationId xmlns:a16="http://schemas.microsoft.com/office/drawing/2014/main" id="{746F306B-D5BB-DB51-7B21-DA7AC8774D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F2D6D26-DED5-3CB1-3E7C-80276E4E59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4507C-25B2-4158-BCFF-6DB63891D2B9}" type="slidenum">
              <a:rPr lang="en-GB" smtClean="0"/>
              <a:t>‹#›</a:t>
            </a:fld>
            <a:endParaRPr lang="en-GB"/>
          </a:p>
        </p:txBody>
      </p:sp>
    </p:spTree>
    <p:extLst>
      <p:ext uri="{BB962C8B-B14F-4D97-AF65-F5344CB8AC3E}">
        <p14:creationId xmlns:p14="http://schemas.microsoft.com/office/powerpoint/2010/main" val="1163742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C57BCB7-D0BB-E713-8C83-B1DB15F0353D}"/>
              </a:ext>
            </a:extLst>
          </p:cNvPr>
          <p:cNvPicPr>
            <a:picLocks noChangeAspect="1"/>
          </p:cNvPicPr>
          <p:nvPr/>
        </p:nvPicPr>
        <p:blipFill>
          <a:blip r:embed="rId2"/>
          <a:stretch>
            <a:fillRect/>
          </a:stretch>
        </p:blipFill>
        <p:spPr>
          <a:xfrm>
            <a:off x="9852690" y="156068"/>
            <a:ext cx="2142031" cy="712373"/>
          </a:xfrm>
          <a:prstGeom prst="rect">
            <a:avLst/>
          </a:prstGeom>
        </p:spPr>
      </p:pic>
      <p:pic>
        <p:nvPicPr>
          <p:cNvPr id="6" name="Picture 5" descr="A picture containing sandglass, bottle&#10;&#10;Description automatically generated">
            <a:extLst>
              <a:ext uri="{FF2B5EF4-FFF2-40B4-BE49-F238E27FC236}">
                <a16:creationId xmlns:a16="http://schemas.microsoft.com/office/drawing/2014/main" id="{B652A985-AE97-17CD-5F89-17A37879B5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279" y="156068"/>
            <a:ext cx="712373" cy="712373"/>
          </a:xfrm>
          <a:prstGeom prst="rect">
            <a:avLst/>
          </a:prstGeom>
        </p:spPr>
      </p:pic>
      <p:sp>
        <p:nvSpPr>
          <p:cNvPr id="7" name="TextBox 6">
            <a:extLst>
              <a:ext uri="{FF2B5EF4-FFF2-40B4-BE49-F238E27FC236}">
                <a16:creationId xmlns:a16="http://schemas.microsoft.com/office/drawing/2014/main" id="{C742BD60-78A7-ED6A-AE80-921C1E04777F}"/>
              </a:ext>
            </a:extLst>
          </p:cNvPr>
          <p:cNvSpPr txBox="1"/>
          <p:nvPr/>
        </p:nvSpPr>
        <p:spPr>
          <a:xfrm>
            <a:off x="3221832" y="450056"/>
            <a:ext cx="4794596" cy="369332"/>
          </a:xfrm>
          <a:prstGeom prst="rect">
            <a:avLst/>
          </a:prstGeom>
          <a:noFill/>
          <a:ln w="28575">
            <a:solidFill>
              <a:schemeClr val="tx1"/>
            </a:solidFill>
          </a:ln>
        </p:spPr>
        <p:txBody>
          <a:bodyPr wrap="square" rtlCol="0">
            <a:spAutoFit/>
          </a:bodyPr>
          <a:lstStyle/>
          <a:p>
            <a:r>
              <a:rPr lang="en-GB" dirty="0">
                <a:latin typeface="Arial" panose="020B0604020202020204" pitchFamily="34" charset="0"/>
                <a:cs typeface="Arial" panose="020B0604020202020204" pitchFamily="34" charset="0"/>
              </a:rPr>
              <a:t>Where was the History in today’s lesson?</a:t>
            </a:r>
          </a:p>
        </p:txBody>
      </p:sp>
      <p:sp>
        <p:nvSpPr>
          <p:cNvPr id="8" name="TextBox 7">
            <a:extLst>
              <a:ext uri="{FF2B5EF4-FFF2-40B4-BE49-F238E27FC236}">
                <a16:creationId xmlns:a16="http://schemas.microsoft.com/office/drawing/2014/main" id="{5795D1C1-5B4C-152E-8C66-2F0839A3CB2C}"/>
              </a:ext>
            </a:extLst>
          </p:cNvPr>
          <p:cNvSpPr txBox="1"/>
          <p:nvPr/>
        </p:nvSpPr>
        <p:spPr>
          <a:xfrm>
            <a:off x="109728" y="1062638"/>
            <a:ext cx="11940157" cy="2031325"/>
          </a:xfrm>
          <a:prstGeom prst="rect">
            <a:avLst/>
          </a:prstGeom>
          <a:noFill/>
          <a:ln w="28575">
            <a:solidFill>
              <a:schemeClr val="tx1"/>
            </a:solidFill>
          </a:ln>
        </p:spPr>
        <p:txBody>
          <a:bodyPr wrap="square" rtlCol="0">
            <a:spAutoFit/>
          </a:bodyPr>
          <a:lstStyle/>
          <a:p>
            <a:r>
              <a:rPr lang="en-GB" dirty="0">
                <a:latin typeface="Arial" panose="020B0604020202020204" pitchFamily="34" charset="0"/>
                <a:cs typeface="Arial" panose="020B0604020202020204" pitchFamily="34" charset="0"/>
              </a:rPr>
              <a:t>What did your pupils need to know already and when did they last learn / retrieve this </a:t>
            </a:r>
            <a:r>
              <a:rPr lang="en-GB" b="1" dirty="0">
                <a:latin typeface="Arial" panose="020B0604020202020204" pitchFamily="34" charset="0"/>
                <a:cs typeface="Arial" panose="020B0604020202020204" pitchFamily="34" charset="0"/>
              </a:rPr>
              <a:t>substantive</a:t>
            </a:r>
            <a:r>
              <a:rPr lang="en-GB" dirty="0">
                <a:latin typeface="Arial" panose="020B0604020202020204" pitchFamily="34" charset="0"/>
                <a:cs typeface="Arial" panose="020B0604020202020204" pitchFamily="34" charset="0"/>
              </a:rPr>
              <a:t>/</a:t>
            </a:r>
            <a:r>
              <a:rPr lang="en-GB" b="1" dirty="0">
                <a:latin typeface="Arial" panose="020B0604020202020204" pitchFamily="34" charset="0"/>
                <a:cs typeface="Arial" panose="020B0604020202020204" pitchFamily="34" charset="0"/>
              </a:rPr>
              <a:t>disciplinary knowledge</a:t>
            </a:r>
            <a:r>
              <a:rPr lang="en-GB" dirty="0">
                <a:latin typeface="Arial" panose="020B0604020202020204" pitchFamily="34" charset="0"/>
                <a:cs typeface="Arial" panose="020B0604020202020204" pitchFamily="34" charset="0"/>
              </a:rPr>
              <a:t>?</a:t>
            </a:r>
          </a:p>
          <a:p>
            <a:r>
              <a:rPr lang="en-GB" dirty="0">
                <a:latin typeface="Arial" panose="020B0604020202020204" pitchFamily="34" charset="0"/>
                <a:cs typeface="Arial" panose="020B0604020202020204" pitchFamily="34" charset="0"/>
              </a:rPr>
              <a:t>How did you check on prior </a:t>
            </a:r>
            <a:r>
              <a:rPr lang="en-GB" b="1" dirty="0">
                <a:latin typeface="Arial" panose="020B0604020202020204" pitchFamily="34" charset="0"/>
                <a:cs typeface="Arial" panose="020B0604020202020204" pitchFamily="34" charset="0"/>
              </a:rPr>
              <a:t>substantive</a:t>
            </a:r>
            <a:r>
              <a:rPr lang="en-GB" dirty="0">
                <a:latin typeface="Arial" panose="020B0604020202020204" pitchFamily="34" charset="0"/>
                <a:cs typeface="Arial" panose="020B0604020202020204" pitchFamily="34" charset="0"/>
              </a:rPr>
              <a:t>/</a:t>
            </a:r>
            <a:r>
              <a:rPr lang="en-GB" b="1" dirty="0">
                <a:latin typeface="Arial" panose="020B0604020202020204" pitchFamily="34" charset="0"/>
                <a:cs typeface="Arial" panose="020B0604020202020204" pitchFamily="34" charset="0"/>
              </a:rPr>
              <a:t>disciplinary knowledge</a:t>
            </a:r>
            <a:r>
              <a:rPr lang="en-GB" dirty="0">
                <a:latin typeface="Arial" panose="020B0604020202020204" pitchFamily="34" charset="0"/>
                <a:cs typeface="Arial" panose="020B0604020202020204" pitchFamily="34" charset="0"/>
              </a:rPr>
              <a:t>?</a:t>
            </a:r>
          </a:p>
          <a:p>
            <a:r>
              <a:rPr lang="en-GB" dirty="0">
                <a:latin typeface="Arial" panose="020B0604020202020204" pitchFamily="34" charset="0"/>
                <a:cs typeface="Arial" panose="020B0604020202020204" pitchFamily="34" charset="0"/>
              </a:rPr>
              <a:t>How did you plan to make meaningful connections between prior </a:t>
            </a:r>
            <a:r>
              <a:rPr lang="en-GB">
                <a:latin typeface="Arial" panose="020B0604020202020204" pitchFamily="34" charset="0"/>
                <a:cs typeface="Arial" panose="020B0604020202020204" pitchFamily="34" charset="0"/>
              </a:rPr>
              <a:t>(KS1/2/3/4/5) </a:t>
            </a:r>
            <a:r>
              <a:rPr lang="en-GB" dirty="0">
                <a:latin typeface="Arial" panose="020B0604020202020204" pitchFamily="34" charset="0"/>
                <a:cs typeface="Arial" panose="020B0604020202020204" pitchFamily="34" charset="0"/>
              </a:rPr>
              <a:t>and new </a:t>
            </a:r>
            <a:r>
              <a:rPr lang="en-GB" b="1" dirty="0">
                <a:latin typeface="Arial" panose="020B0604020202020204" pitchFamily="34" charset="0"/>
                <a:cs typeface="Arial" panose="020B0604020202020204" pitchFamily="34" charset="0"/>
              </a:rPr>
              <a:t>substantive</a:t>
            </a:r>
            <a:r>
              <a:rPr lang="en-GB" dirty="0">
                <a:latin typeface="Arial" panose="020B0604020202020204" pitchFamily="34" charset="0"/>
                <a:cs typeface="Arial" panose="020B0604020202020204" pitchFamily="34" charset="0"/>
              </a:rPr>
              <a:t>/</a:t>
            </a:r>
            <a:r>
              <a:rPr lang="en-GB" b="1" dirty="0">
                <a:latin typeface="Arial" panose="020B0604020202020204" pitchFamily="34" charset="0"/>
                <a:cs typeface="Arial" panose="020B0604020202020204" pitchFamily="34" charset="0"/>
              </a:rPr>
              <a:t>disciplinary knowledge</a:t>
            </a:r>
            <a:r>
              <a:rPr lang="en-GB" dirty="0">
                <a:latin typeface="Arial" panose="020B0604020202020204" pitchFamily="34" charset="0"/>
                <a:cs typeface="Arial" panose="020B0604020202020204" pitchFamily="34" charset="0"/>
              </a:rPr>
              <a:t>?</a:t>
            </a:r>
          </a:p>
          <a:p>
            <a:r>
              <a:rPr lang="en-GB" dirty="0">
                <a:latin typeface="Arial" panose="020B0604020202020204" pitchFamily="34" charset="0"/>
                <a:cs typeface="Arial" panose="020B0604020202020204" pitchFamily="34" charset="0"/>
              </a:rPr>
              <a:t>How did you plan for and adapt your teaching to enable all pupils to access the same curriculum?</a:t>
            </a:r>
          </a:p>
          <a:p>
            <a:r>
              <a:rPr lang="en-GB" dirty="0">
                <a:latin typeface="Arial" panose="020B0604020202020204" pitchFamily="34" charset="0"/>
                <a:cs typeface="Arial" panose="020B0604020202020204" pitchFamily="34" charset="0"/>
              </a:rPr>
              <a:t>How did you encourage your pupils to </a:t>
            </a:r>
            <a:r>
              <a:rPr lang="en-GB" b="1" i="1" dirty="0">
                <a:latin typeface="Arial" panose="020B0604020202020204" pitchFamily="34" charset="0"/>
                <a:cs typeface="Arial" panose="020B0604020202020204" pitchFamily="34" charset="0"/>
              </a:rPr>
              <a:t>operate like historians</a:t>
            </a:r>
            <a:r>
              <a:rPr lang="en-GB" dirty="0">
                <a:latin typeface="Arial" panose="020B0604020202020204" pitchFamily="34" charset="0"/>
                <a:cs typeface="Arial" panose="020B0604020202020204" pitchFamily="34" charset="0"/>
              </a:rPr>
              <a:t>?</a:t>
            </a:r>
          </a:p>
        </p:txBody>
      </p:sp>
      <p:sp>
        <p:nvSpPr>
          <p:cNvPr id="10" name="TextBox 9">
            <a:extLst>
              <a:ext uri="{FF2B5EF4-FFF2-40B4-BE49-F238E27FC236}">
                <a16:creationId xmlns:a16="http://schemas.microsoft.com/office/drawing/2014/main" id="{7D8EC353-1F44-52BD-9012-8590F3BAEB55}"/>
              </a:ext>
            </a:extLst>
          </p:cNvPr>
          <p:cNvSpPr txBox="1"/>
          <p:nvPr/>
        </p:nvSpPr>
        <p:spPr>
          <a:xfrm>
            <a:off x="142115" y="3361420"/>
            <a:ext cx="7191373" cy="369332"/>
          </a:xfrm>
          <a:prstGeom prst="rect">
            <a:avLst/>
          </a:prstGeom>
          <a:noFill/>
          <a:ln w="28575">
            <a:solidFill>
              <a:schemeClr val="tx1"/>
            </a:solidFill>
          </a:ln>
        </p:spPr>
        <p:txBody>
          <a:bodyPr wrap="square">
            <a:spAutoFit/>
          </a:bodyPr>
          <a:lstStyle/>
          <a:p>
            <a:pPr algn="ctr"/>
            <a:r>
              <a:rPr lang="en-GB" b="1" dirty="0">
                <a:latin typeface="Arial" panose="020B0604020202020204" pitchFamily="34" charset="0"/>
                <a:cs typeface="Arial" panose="020B0604020202020204" pitchFamily="34" charset="0"/>
              </a:rPr>
              <a:t>Substantive knowledge</a:t>
            </a:r>
            <a:endParaRPr lang="en-GB" dirty="0"/>
          </a:p>
        </p:txBody>
      </p:sp>
      <p:sp>
        <p:nvSpPr>
          <p:cNvPr id="11" name="TextBox 10">
            <a:extLst>
              <a:ext uri="{FF2B5EF4-FFF2-40B4-BE49-F238E27FC236}">
                <a16:creationId xmlns:a16="http://schemas.microsoft.com/office/drawing/2014/main" id="{04D05ABF-4E4F-6036-3D28-E1203BF54D70}"/>
              </a:ext>
            </a:extLst>
          </p:cNvPr>
          <p:cNvSpPr txBox="1"/>
          <p:nvPr/>
        </p:nvSpPr>
        <p:spPr>
          <a:xfrm>
            <a:off x="2447194" y="3983376"/>
            <a:ext cx="2241391" cy="1846659"/>
          </a:xfrm>
          <a:prstGeom prst="rect">
            <a:avLst/>
          </a:prstGeom>
          <a:noFill/>
          <a:ln w="28575">
            <a:solidFill>
              <a:schemeClr val="tx1"/>
            </a:solidFill>
          </a:ln>
        </p:spPr>
        <p:txBody>
          <a:bodyPr wrap="square">
            <a:spAutoFit/>
          </a:bodyPr>
          <a:lstStyle/>
          <a:p>
            <a:r>
              <a:rPr lang="en-GB" b="1" dirty="0">
                <a:latin typeface="Arial" panose="020B0604020202020204" pitchFamily="34" charset="0"/>
                <a:cs typeface="Arial" panose="020B0604020202020204" pitchFamily="34" charset="0"/>
              </a:rPr>
              <a:t>Topics: </a:t>
            </a:r>
          </a:p>
          <a:p>
            <a:r>
              <a:rPr lang="en-GB" sz="1600" dirty="0">
                <a:latin typeface="Arial" panose="020B0604020202020204" pitchFamily="34" charset="0"/>
                <a:cs typeface="Arial" panose="020B0604020202020204" pitchFamily="34" charset="0"/>
              </a:rPr>
              <a:t>Why is it important to ensure that pupils understand events and societies in depth, and how can this be implemented? </a:t>
            </a:r>
            <a:endParaRPr lang="en-GB" sz="1600" dirty="0"/>
          </a:p>
        </p:txBody>
      </p:sp>
      <p:sp>
        <p:nvSpPr>
          <p:cNvPr id="12" name="TextBox 11">
            <a:extLst>
              <a:ext uri="{FF2B5EF4-FFF2-40B4-BE49-F238E27FC236}">
                <a16:creationId xmlns:a16="http://schemas.microsoft.com/office/drawing/2014/main" id="{B222025C-9A16-63E1-BD46-6A30AD9DDF19}"/>
              </a:ext>
            </a:extLst>
          </p:cNvPr>
          <p:cNvSpPr txBox="1"/>
          <p:nvPr/>
        </p:nvSpPr>
        <p:spPr>
          <a:xfrm>
            <a:off x="7584630" y="3361420"/>
            <a:ext cx="4465256" cy="369332"/>
          </a:xfrm>
          <a:prstGeom prst="rect">
            <a:avLst/>
          </a:prstGeom>
          <a:noFill/>
          <a:ln w="28575">
            <a:solidFill>
              <a:schemeClr val="tx1"/>
            </a:solidFill>
          </a:ln>
        </p:spPr>
        <p:txBody>
          <a:bodyPr wrap="square">
            <a:spAutoFit/>
          </a:bodyPr>
          <a:lstStyle/>
          <a:p>
            <a:pPr algn="ctr"/>
            <a:r>
              <a:rPr lang="en-GB" b="1" dirty="0">
                <a:latin typeface="Arial" panose="020B0604020202020204" pitchFamily="34" charset="0"/>
                <a:cs typeface="Arial" panose="020B0604020202020204" pitchFamily="34" charset="0"/>
              </a:rPr>
              <a:t>Disciplinary knowledge (1)</a:t>
            </a:r>
            <a:endParaRPr lang="en-GB" dirty="0"/>
          </a:p>
        </p:txBody>
      </p:sp>
      <p:sp>
        <p:nvSpPr>
          <p:cNvPr id="13" name="TextBox 12">
            <a:extLst>
              <a:ext uri="{FF2B5EF4-FFF2-40B4-BE49-F238E27FC236}">
                <a16:creationId xmlns:a16="http://schemas.microsoft.com/office/drawing/2014/main" id="{EFE44DF5-98DD-014E-CE52-A8FBC929D4B9}"/>
              </a:ext>
            </a:extLst>
          </p:cNvPr>
          <p:cNvSpPr txBox="1"/>
          <p:nvPr/>
        </p:nvSpPr>
        <p:spPr>
          <a:xfrm>
            <a:off x="142115" y="3983376"/>
            <a:ext cx="2053938" cy="1846659"/>
          </a:xfrm>
          <a:prstGeom prst="rect">
            <a:avLst/>
          </a:prstGeom>
          <a:noFill/>
          <a:ln w="28575">
            <a:solidFill>
              <a:schemeClr val="tx1"/>
            </a:solidFill>
          </a:ln>
        </p:spPr>
        <p:txBody>
          <a:bodyPr wrap="square">
            <a:spAutoFit/>
          </a:bodyPr>
          <a:lstStyle/>
          <a:p>
            <a:r>
              <a:rPr lang="en-GB" b="1" dirty="0">
                <a:latin typeface="Arial" panose="020B0604020202020204" pitchFamily="34" charset="0"/>
                <a:cs typeface="Arial" panose="020B0604020202020204" pitchFamily="34" charset="0"/>
              </a:rPr>
              <a:t>Chronology: </a:t>
            </a:r>
          </a:p>
          <a:p>
            <a:r>
              <a:rPr lang="en-GB" sz="1600" dirty="0">
                <a:latin typeface="Arial" panose="020B0604020202020204" pitchFamily="34" charset="0"/>
                <a:cs typeface="Arial" panose="020B0604020202020204" pitchFamily="34" charset="0"/>
              </a:rPr>
              <a:t>In what ways did/do you encourage pupils to build a ‘mental timeline’ and coherent narratives across time? </a:t>
            </a:r>
            <a:endParaRPr lang="en-GB" sz="1600" dirty="0"/>
          </a:p>
        </p:txBody>
      </p:sp>
      <p:sp>
        <p:nvSpPr>
          <p:cNvPr id="14" name="TextBox 13">
            <a:extLst>
              <a:ext uri="{FF2B5EF4-FFF2-40B4-BE49-F238E27FC236}">
                <a16:creationId xmlns:a16="http://schemas.microsoft.com/office/drawing/2014/main" id="{D23DA797-98D5-5E20-5FC9-0B2C80CF9A98}"/>
              </a:ext>
            </a:extLst>
          </p:cNvPr>
          <p:cNvSpPr txBox="1"/>
          <p:nvPr/>
        </p:nvSpPr>
        <p:spPr>
          <a:xfrm>
            <a:off x="4939726" y="3983376"/>
            <a:ext cx="2393762" cy="1846659"/>
          </a:xfrm>
          <a:prstGeom prst="rect">
            <a:avLst/>
          </a:prstGeom>
          <a:noFill/>
          <a:ln w="28575">
            <a:solidFill>
              <a:schemeClr val="tx1"/>
            </a:solidFill>
          </a:ln>
        </p:spPr>
        <p:txBody>
          <a:bodyPr wrap="square">
            <a:spAutoFit/>
          </a:bodyPr>
          <a:lstStyle/>
          <a:p>
            <a:r>
              <a:rPr lang="en-GB" b="1" dirty="0">
                <a:latin typeface="Arial" panose="020B0604020202020204" pitchFamily="34" charset="0"/>
                <a:cs typeface="Arial" panose="020B0604020202020204" pitchFamily="34" charset="0"/>
              </a:rPr>
              <a:t>Concepts: </a:t>
            </a:r>
          </a:p>
          <a:p>
            <a:r>
              <a:rPr lang="en-GB" sz="1600" dirty="0">
                <a:latin typeface="Arial" panose="020B0604020202020204" pitchFamily="34" charset="0"/>
                <a:cs typeface="Arial" panose="020B0604020202020204" pitchFamily="34" charset="0"/>
              </a:rPr>
              <a:t>How do your topics support the effective construction of pupils’ schemata for important substantive (first-order) concepts? e.g. empire</a:t>
            </a:r>
            <a:endParaRPr lang="en-GB" sz="1600" dirty="0"/>
          </a:p>
        </p:txBody>
      </p:sp>
      <p:sp>
        <p:nvSpPr>
          <p:cNvPr id="15" name="TextBox 14">
            <a:extLst>
              <a:ext uri="{FF2B5EF4-FFF2-40B4-BE49-F238E27FC236}">
                <a16:creationId xmlns:a16="http://schemas.microsoft.com/office/drawing/2014/main" id="{AE07A4B9-A196-4FC2-2796-1256CE0F0DDB}"/>
              </a:ext>
            </a:extLst>
          </p:cNvPr>
          <p:cNvSpPr txBox="1"/>
          <p:nvPr/>
        </p:nvSpPr>
        <p:spPr>
          <a:xfrm>
            <a:off x="7584629" y="3901165"/>
            <a:ext cx="4465255" cy="2800767"/>
          </a:xfrm>
          <a:prstGeom prst="rect">
            <a:avLst/>
          </a:prstGeom>
          <a:noFill/>
          <a:ln w="28575">
            <a:solidFill>
              <a:schemeClr val="tx1"/>
            </a:solidFill>
          </a:ln>
        </p:spPr>
        <p:txBody>
          <a:bodyPr wrap="square">
            <a:spAutoFit/>
          </a:bodyPr>
          <a:lstStyle/>
          <a:p>
            <a:pPr marL="108000" indent="-108000">
              <a:buFont typeface="Arial" panose="020B0604020202020204" pitchFamily="34" charset="0"/>
              <a:buChar char="•"/>
            </a:pPr>
            <a:r>
              <a:rPr lang="en-GB" sz="1600" dirty="0">
                <a:latin typeface="Arial" panose="020B0604020202020204" pitchFamily="34" charset="0"/>
                <a:cs typeface="Arial" panose="020B0604020202020204" pitchFamily="34" charset="0"/>
              </a:rPr>
              <a:t>How did/do you enable pupils to engage with specific examples of how historians have studied and analysed the past through evidence?</a:t>
            </a:r>
          </a:p>
          <a:p>
            <a:pPr marL="108000" indent="-108000">
              <a:buFont typeface="Arial" panose="020B0604020202020204" pitchFamily="34" charset="0"/>
              <a:buChar char="•"/>
            </a:pPr>
            <a:r>
              <a:rPr lang="en-GB" sz="1600" dirty="0">
                <a:latin typeface="Arial" panose="020B0604020202020204" pitchFamily="34" charset="0"/>
                <a:cs typeface="Arial" panose="020B0604020202020204" pitchFamily="34" charset="0"/>
              </a:rPr>
              <a:t>Which second-order concepts (see below) did you develop today and why was this appropriate?</a:t>
            </a:r>
          </a:p>
          <a:p>
            <a:pPr marL="108000" indent="-108000">
              <a:buFont typeface="Arial" panose="020B0604020202020204" pitchFamily="34" charset="0"/>
              <a:buChar char="•"/>
            </a:pPr>
            <a:r>
              <a:rPr lang="en-GB" sz="1600" dirty="0">
                <a:latin typeface="Arial" panose="020B0604020202020204" pitchFamily="34" charset="0"/>
                <a:cs typeface="Arial" panose="020B0604020202020204" pitchFamily="34" charset="0"/>
              </a:rPr>
              <a:t>What do you understand by disciplinary traditions and how were they present today?</a:t>
            </a:r>
          </a:p>
          <a:p>
            <a:pPr marL="108000" indent="-108000">
              <a:buFont typeface="Arial" panose="020B0604020202020204" pitchFamily="34" charset="0"/>
              <a:buChar char="•"/>
            </a:pPr>
            <a:r>
              <a:rPr lang="en-GB" sz="1600" dirty="0">
                <a:latin typeface="Arial" panose="020B0604020202020204" pitchFamily="34" charset="0"/>
                <a:cs typeface="Arial" panose="020B0604020202020204" pitchFamily="34" charset="0"/>
              </a:rPr>
              <a:t>How do you use enquiry questions to develop this disciplinary knowledge?</a:t>
            </a:r>
            <a:endParaRPr lang="en-GB" sz="1600" dirty="0"/>
          </a:p>
        </p:txBody>
      </p:sp>
      <p:sp>
        <p:nvSpPr>
          <p:cNvPr id="16" name="TextBox 15">
            <a:extLst>
              <a:ext uri="{FF2B5EF4-FFF2-40B4-BE49-F238E27FC236}">
                <a16:creationId xmlns:a16="http://schemas.microsoft.com/office/drawing/2014/main" id="{B0F43C20-D6E4-AD4A-403C-7415BCCAAF2A}"/>
              </a:ext>
            </a:extLst>
          </p:cNvPr>
          <p:cNvSpPr txBox="1"/>
          <p:nvPr/>
        </p:nvSpPr>
        <p:spPr>
          <a:xfrm>
            <a:off x="142115" y="6185261"/>
            <a:ext cx="7191373" cy="369332"/>
          </a:xfrm>
          <a:prstGeom prst="rect">
            <a:avLst/>
          </a:prstGeom>
          <a:noFill/>
          <a:ln w="28575">
            <a:solidFill>
              <a:schemeClr val="tx1"/>
            </a:solidFill>
          </a:ln>
        </p:spPr>
        <p:txBody>
          <a:bodyPr wrap="square">
            <a:spAutoFit/>
          </a:bodyPr>
          <a:lstStyle/>
          <a:p>
            <a:pPr algn="ctr"/>
            <a:r>
              <a:rPr lang="en-GB" sz="1800" dirty="0">
                <a:latin typeface="Arial" panose="020B0604020202020204" pitchFamily="34" charset="0"/>
                <a:cs typeface="Arial" panose="020B0604020202020204" pitchFamily="34" charset="0"/>
              </a:rPr>
              <a:t>Short             /       Medium      /      Long term</a:t>
            </a:r>
            <a:endParaRPr lang="en-GB" dirty="0"/>
          </a:p>
        </p:txBody>
      </p:sp>
    </p:spTree>
    <p:extLst>
      <p:ext uri="{BB962C8B-B14F-4D97-AF65-F5344CB8AC3E}">
        <p14:creationId xmlns:p14="http://schemas.microsoft.com/office/powerpoint/2010/main" val="3817261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0B570C2-F135-564B-B48B-3045C85C50EE}"/>
              </a:ext>
            </a:extLst>
          </p:cNvPr>
          <p:cNvPicPr>
            <a:picLocks noChangeAspect="1"/>
          </p:cNvPicPr>
          <p:nvPr/>
        </p:nvPicPr>
        <p:blipFill>
          <a:blip r:embed="rId2"/>
          <a:stretch>
            <a:fillRect/>
          </a:stretch>
        </p:blipFill>
        <p:spPr>
          <a:xfrm>
            <a:off x="9852690" y="156068"/>
            <a:ext cx="2142031" cy="712373"/>
          </a:xfrm>
          <a:prstGeom prst="rect">
            <a:avLst/>
          </a:prstGeom>
        </p:spPr>
      </p:pic>
      <p:pic>
        <p:nvPicPr>
          <p:cNvPr id="5" name="Picture 4" descr="A picture containing sandglass, bottle&#10;&#10;Description automatically generated">
            <a:extLst>
              <a:ext uri="{FF2B5EF4-FFF2-40B4-BE49-F238E27FC236}">
                <a16:creationId xmlns:a16="http://schemas.microsoft.com/office/drawing/2014/main" id="{3A80AE34-BD38-1A9B-9A4A-13807EF07C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279" y="156068"/>
            <a:ext cx="712373" cy="712373"/>
          </a:xfrm>
          <a:prstGeom prst="rect">
            <a:avLst/>
          </a:prstGeom>
        </p:spPr>
      </p:pic>
      <p:sp>
        <p:nvSpPr>
          <p:cNvPr id="6" name="TextBox 5">
            <a:extLst>
              <a:ext uri="{FF2B5EF4-FFF2-40B4-BE49-F238E27FC236}">
                <a16:creationId xmlns:a16="http://schemas.microsoft.com/office/drawing/2014/main" id="{021388D8-C1AC-E3CE-8C2D-50C354C353AA}"/>
              </a:ext>
            </a:extLst>
          </p:cNvPr>
          <p:cNvSpPr txBox="1"/>
          <p:nvPr/>
        </p:nvSpPr>
        <p:spPr>
          <a:xfrm>
            <a:off x="3148543" y="327588"/>
            <a:ext cx="4465256" cy="646331"/>
          </a:xfrm>
          <a:prstGeom prst="rect">
            <a:avLst/>
          </a:prstGeom>
          <a:noFill/>
          <a:ln w="28575">
            <a:solidFill>
              <a:schemeClr val="tx1"/>
            </a:solidFill>
          </a:ln>
        </p:spPr>
        <p:txBody>
          <a:bodyPr wrap="square">
            <a:spAutoFit/>
          </a:bodyPr>
          <a:lstStyle/>
          <a:p>
            <a:pPr algn="ctr"/>
            <a:r>
              <a:rPr lang="en-GB" b="1" dirty="0">
                <a:latin typeface="Arial" panose="020B0604020202020204" pitchFamily="34" charset="0"/>
                <a:cs typeface="Arial" panose="020B0604020202020204" pitchFamily="34" charset="0"/>
              </a:rPr>
              <a:t>Disciplinary knowledge (2)</a:t>
            </a:r>
          </a:p>
          <a:p>
            <a:pPr algn="ctr"/>
            <a:r>
              <a:rPr lang="en-GB" b="1" dirty="0">
                <a:latin typeface="Arial" panose="020B0604020202020204" pitchFamily="34" charset="0"/>
                <a:cs typeface="Arial" panose="020B0604020202020204" pitchFamily="34" charset="0"/>
              </a:rPr>
              <a:t>(second-order concepts)</a:t>
            </a:r>
            <a:endParaRPr lang="en-GB" dirty="0"/>
          </a:p>
        </p:txBody>
      </p:sp>
      <p:sp>
        <p:nvSpPr>
          <p:cNvPr id="7" name="TextBox 6">
            <a:extLst>
              <a:ext uri="{FF2B5EF4-FFF2-40B4-BE49-F238E27FC236}">
                <a16:creationId xmlns:a16="http://schemas.microsoft.com/office/drawing/2014/main" id="{F9B79D2B-6EB7-746F-29D1-C175411354E6}"/>
              </a:ext>
            </a:extLst>
          </p:cNvPr>
          <p:cNvSpPr txBox="1"/>
          <p:nvPr/>
        </p:nvSpPr>
        <p:spPr>
          <a:xfrm>
            <a:off x="197279" y="1258549"/>
            <a:ext cx="11723449" cy="5509200"/>
          </a:xfrm>
          <a:prstGeom prst="rect">
            <a:avLst/>
          </a:prstGeom>
          <a:noFill/>
          <a:ln w="28575">
            <a:solidFill>
              <a:schemeClr val="tx1"/>
            </a:solidFill>
          </a:ln>
        </p:spPr>
        <p:txBody>
          <a:bodyPr wrap="square">
            <a:spAutoFit/>
          </a:bodyPr>
          <a:lstStyle/>
          <a:p>
            <a:r>
              <a:rPr lang="en-GB" sz="1600" b="1" dirty="0">
                <a:latin typeface="Arial" panose="020B0604020202020204" pitchFamily="34" charset="0"/>
                <a:cs typeface="Arial" panose="020B0604020202020204" pitchFamily="34" charset="0"/>
              </a:rPr>
              <a:t>How do you ensure pupils know and understand that historians analyse the past using these second-order concepts?</a:t>
            </a:r>
          </a:p>
          <a:p>
            <a:r>
              <a:rPr lang="en-GB" sz="1600" b="1"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Cause and consequence</a:t>
            </a:r>
          </a:p>
          <a:p>
            <a:r>
              <a:rPr lang="en-GB" sz="1600" dirty="0">
                <a:latin typeface="Arial" panose="020B0604020202020204" pitchFamily="34" charset="0"/>
                <a:cs typeface="Arial" panose="020B0604020202020204" pitchFamily="34" charset="0"/>
              </a:rPr>
              <a:t>How do you enable pupils to know learn how historians have framed and approached causation? Can you give me an example?</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Change and continuity</a:t>
            </a:r>
          </a:p>
          <a:p>
            <a:r>
              <a:rPr lang="en-GB" sz="1600" dirty="0">
                <a:latin typeface="Arial" panose="020B0604020202020204" pitchFamily="34" charset="0"/>
                <a:cs typeface="Arial" panose="020B0604020202020204" pitchFamily="34" charset="0"/>
              </a:rPr>
              <a:t>How do your pupils learn how historian make judgements about the pace, nature and extent of change?</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Similarity and difference</a:t>
            </a:r>
          </a:p>
          <a:p>
            <a:r>
              <a:rPr lang="en-GB" sz="1600" dirty="0">
                <a:latin typeface="Arial" panose="020B0604020202020204" pitchFamily="34" charset="0"/>
                <a:cs typeface="Arial" panose="020B0604020202020204" pitchFamily="34" charset="0"/>
              </a:rPr>
              <a:t>How do you enable pupils learn how historians make judgements about similarities/differences within or between groups, places, societies over the same time period?</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Historical significance</a:t>
            </a:r>
          </a:p>
          <a:p>
            <a:r>
              <a:rPr lang="en-GB" sz="1600" dirty="0">
                <a:latin typeface="Arial" panose="020B0604020202020204" pitchFamily="34" charset="0"/>
                <a:cs typeface="Arial" panose="020B0604020202020204" pitchFamily="34" charset="0"/>
              </a:rPr>
              <a:t>How do pupils learn about the criteria historians use to ascribe significance to events and people?</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Sources and evidence</a:t>
            </a:r>
          </a:p>
          <a:p>
            <a:r>
              <a:rPr lang="en-GB" sz="1600" dirty="0">
                <a:latin typeface="Arial" panose="020B0604020202020204" pitchFamily="34" charset="0"/>
                <a:cs typeface="Arial" panose="020B0604020202020204" pitchFamily="34" charset="0"/>
              </a:rPr>
              <a:t>How do you ensure that pupils know and understand how sources (evidence) are used to investigate the past using specific questions?</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Historical interpretation</a:t>
            </a:r>
          </a:p>
          <a:p>
            <a:r>
              <a:rPr lang="en-GB" sz="1600" dirty="0">
                <a:latin typeface="Arial" panose="020B0604020202020204" pitchFamily="34" charset="0"/>
                <a:cs typeface="Arial" panose="020B0604020202020204" pitchFamily="34" charset="0"/>
              </a:rPr>
              <a:t>How do you ensure that pupils have the opportunities to engage with original or adapted extracts of real historical interpretations? How do you use these to help pupils learn how and why historians interpret the past differently.</a:t>
            </a:r>
          </a:p>
        </p:txBody>
      </p:sp>
    </p:spTree>
    <p:extLst>
      <p:ext uri="{BB962C8B-B14F-4D97-AF65-F5344CB8AC3E}">
        <p14:creationId xmlns:p14="http://schemas.microsoft.com/office/powerpoint/2010/main" val="4115055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440</Words>
  <Application>Microsoft Office PowerPoint</Application>
  <PresentationFormat>Widescreen</PresentationFormat>
  <Paragraphs>40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Marshall</dc:creator>
  <cp:lastModifiedBy>Lydia Bass</cp:lastModifiedBy>
  <cp:revision>2</cp:revision>
  <dcterms:created xsi:type="dcterms:W3CDTF">2023-05-17T15:07:05Z</dcterms:created>
  <dcterms:modified xsi:type="dcterms:W3CDTF">2023-08-29T10:27:59Z</dcterms:modified>
</cp:coreProperties>
</file>